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E3F39-02D9-493A-A1B2-808FD8AD0D9B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488AA3-36A7-4FAD-9EFD-409B920412F6}">
      <dgm:prSet/>
      <dgm:spPr/>
      <dgm:t>
        <a:bodyPr/>
        <a:lstStyle/>
        <a:p>
          <a:r>
            <a:rPr lang="fr-FR" b="1" dirty="0"/>
            <a:t>La loi du 2 août 2021 a inscrit dans le droit la création des cellules PDP au sein des SPSTI.</a:t>
          </a:r>
          <a:endParaRPr lang="en-US" dirty="0"/>
        </a:p>
      </dgm:t>
    </dgm:pt>
    <dgm:pt modelId="{3902D734-C68E-4348-B2FE-D318ABC14ACD}" type="parTrans" cxnId="{8453EA55-E8EC-48F6-B318-E923C69A0E3A}">
      <dgm:prSet/>
      <dgm:spPr/>
      <dgm:t>
        <a:bodyPr/>
        <a:lstStyle/>
        <a:p>
          <a:endParaRPr lang="en-US"/>
        </a:p>
      </dgm:t>
    </dgm:pt>
    <dgm:pt modelId="{B6E05D7F-1D3F-468F-B381-4718983DB8C0}" type="sibTrans" cxnId="{8453EA55-E8EC-48F6-B318-E923C69A0E3A}">
      <dgm:prSet/>
      <dgm:spPr/>
      <dgm:t>
        <a:bodyPr/>
        <a:lstStyle/>
        <a:p>
          <a:endParaRPr lang="en-US"/>
        </a:p>
      </dgm:t>
    </dgm:pt>
    <dgm:pt modelId="{EB574CF2-56E1-4085-9D6E-38F37EDC0670}">
      <dgm:prSet custT="1"/>
      <dgm:spPr/>
      <dgm:t>
        <a:bodyPr/>
        <a:lstStyle/>
        <a:p>
          <a:r>
            <a:rPr lang="fr-FR" sz="1600" b="1" dirty="0"/>
            <a:t>C’est une cellule pluridisciplinaire tournée vers la prévention du risque de désinsertion professionnelle pour les salariés en emploi.</a:t>
          </a:r>
          <a:endParaRPr lang="en-US" sz="1600" dirty="0"/>
        </a:p>
      </dgm:t>
    </dgm:pt>
    <dgm:pt modelId="{9426913C-E331-4D49-B956-E30BD1C2BBEF}" type="parTrans" cxnId="{69FDF219-3399-4205-8EF1-16CD2F352C32}">
      <dgm:prSet/>
      <dgm:spPr/>
      <dgm:t>
        <a:bodyPr/>
        <a:lstStyle/>
        <a:p>
          <a:endParaRPr lang="en-US"/>
        </a:p>
      </dgm:t>
    </dgm:pt>
    <dgm:pt modelId="{AE2431A9-892D-467B-9D9E-3098D3977932}" type="sibTrans" cxnId="{69FDF219-3399-4205-8EF1-16CD2F352C32}">
      <dgm:prSet/>
      <dgm:spPr/>
      <dgm:t>
        <a:bodyPr/>
        <a:lstStyle/>
        <a:p>
          <a:endParaRPr lang="en-US" dirty="0"/>
        </a:p>
      </dgm:t>
    </dgm:pt>
    <dgm:pt modelId="{9FB75A3C-18B7-48BC-AFE7-0E22C21EDCD1}" type="pres">
      <dgm:prSet presAssocID="{BF3E3F39-02D9-493A-A1B2-808FD8AD0D9B}" presName="Name0" presStyleCnt="0">
        <dgm:presLayoutVars>
          <dgm:chMax/>
          <dgm:chPref/>
          <dgm:dir/>
          <dgm:animLvl val="lvl"/>
        </dgm:presLayoutVars>
      </dgm:prSet>
      <dgm:spPr/>
    </dgm:pt>
    <dgm:pt modelId="{B9887D33-634E-4316-A202-241D11014D45}" type="pres">
      <dgm:prSet presAssocID="{7A488AA3-36A7-4FAD-9EFD-409B920412F6}" presName="composite" presStyleCnt="0"/>
      <dgm:spPr/>
    </dgm:pt>
    <dgm:pt modelId="{A44A4940-6371-499E-8A16-3BC260AB84BD}" type="pres">
      <dgm:prSet presAssocID="{7A488AA3-36A7-4FAD-9EFD-409B920412F6}" presName="Parent1" presStyleLbl="node1" presStyleIdx="0" presStyleCnt="4" custScaleX="190921" custScaleY="112920" custLinFactX="-18806" custLinFactY="34421" custLinFactNeighborX="-100000" custLinFactNeighborY="100000">
        <dgm:presLayoutVars>
          <dgm:chMax val="1"/>
          <dgm:chPref val="1"/>
          <dgm:bulletEnabled val="1"/>
        </dgm:presLayoutVars>
      </dgm:prSet>
      <dgm:spPr/>
    </dgm:pt>
    <dgm:pt modelId="{B3B621D5-A82F-4A04-9DDA-F97DFBA4B74D}" type="pres">
      <dgm:prSet presAssocID="{7A488AA3-36A7-4FAD-9EFD-409B920412F6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357E1B9-68E4-4793-B088-B7C75E52A29F}" type="pres">
      <dgm:prSet presAssocID="{7A488AA3-36A7-4FAD-9EFD-409B920412F6}" presName="BalanceSpacing" presStyleCnt="0"/>
      <dgm:spPr/>
    </dgm:pt>
    <dgm:pt modelId="{9568C844-448D-487B-A0F0-09D6F676FF52}" type="pres">
      <dgm:prSet presAssocID="{7A488AA3-36A7-4FAD-9EFD-409B920412F6}" presName="BalanceSpacing1" presStyleCnt="0"/>
      <dgm:spPr/>
    </dgm:pt>
    <dgm:pt modelId="{54378904-2479-492C-86B3-FE031EB883AF}" type="pres">
      <dgm:prSet presAssocID="{B6E05D7F-1D3F-468F-B381-4718983DB8C0}" presName="Accent1Text" presStyleLbl="node1" presStyleIdx="1" presStyleCnt="4" custLinFactNeighborX="-14138" custLinFactNeighborY="1339"/>
      <dgm:spPr/>
    </dgm:pt>
    <dgm:pt modelId="{1011E599-53B5-4908-A583-EC37C3DB7E97}" type="pres">
      <dgm:prSet presAssocID="{B6E05D7F-1D3F-468F-B381-4718983DB8C0}" presName="spaceBetweenRectangles" presStyleCnt="0"/>
      <dgm:spPr/>
    </dgm:pt>
    <dgm:pt modelId="{0ABBE997-7206-4A63-90EE-53F2E467AA9C}" type="pres">
      <dgm:prSet presAssocID="{EB574CF2-56E1-4085-9D6E-38F37EDC0670}" presName="composite" presStyleCnt="0"/>
      <dgm:spPr/>
    </dgm:pt>
    <dgm:pt modelId="{3EBDCAFA-480A-4527-9E1D-579560A60285}" type="pres">
      <dgm:prSet presAssocID="{EB574CF2-56E1-4085-9D6E-38F37EDC0670}" presName="Parent1" presStyleLbl="node1" presStyleIdx="2" presStyleCnt="4" custScaleX="333351" custScaleY="161542" custLinFactY="-20405" custLinFactNeighborX="40270" custLinFactNeighborY="-100000">
        <dgm:presLayoutVars>
          <dgm:chMax val="1"/>
          <dgm:chPref val="1"/>
          <dgm:bulletEnabled val="1"/>
        </dgm:presLayoutVars>
      </dgm:prSet>
      <dgm:spPr/>
    </dgm:pt>
    <dgm:pt modelId="{61C1D28E-6F49-4A19-B33D-75A95A4793C0}" type="pres">
      <dgm:prSet presAssocID="{EB574CF2-56E1-4085-9D6E-38F37EDC0670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E560548B-F7EE-43C2-B806-BBD13D5BB463}" type="pres">
      <dgm:prSet presAssocID="{EB574CF2-56E1-4085-9D6E-38F37EDC0670}" presName="BalanceSpacing" presStyleCnt="0"/>
      <dgm:spPr/>
    </dgm:pt>
    <dgm:pt modelId="{FB95CAC6-616A-458F-BB8B-155F7B0AF4EF}" type="pres">
      <dgm:prSet presAssocID="{EB574CF2-56E1-4085-9D6E-38F37EDC0670}" presName="BalanceSpacing1" presStyleCnt="0"/>
      <dgm:spPr/>
    </dgm:pt>
    <dgm:pt modelId="{1E4658BB-3F7B-4447-B23A-525ABF2B38CA}" type="pres">
      <dgm:prSet presAssocID="{AE2431A9-892D-467B-9D9E-3098D3977932}" presName="Accent1Text" presStyleLbl="node1" presStyleIdx="3" presStyleCnt="4" custScaleX="88596" custScaleY="94149" custLinFactNeighborX="15518" custLinFactNeighborY="13800"/>
      <dgm:spPr/>
    </dgm:pt>
  </dgm:ptLst>
  <dgm:cxnLst>
    <dgm:cxn modelId="{05BA6708-9B53-4D0F-B32C-67853336E70E}" type="presOf" srcId="{7A488AA3-36A7-4FAD-9EFD-409B920412F6}" destId="{A44A4940-6371-499E-8A16-3BC260AB84BD}" srcOrd="0" destOrd="0" presId="urn:microsoft.com/office/officeart/2008/layout/AlternatingHexagons"/>
    <dgm:cxn modelId="{69FDF219-3399-4205-8EF1-16CD2F352C32}" srcId="{BF3E3F39-02D9-493A-A1B2-808FD8AD0D9B}" destId="{EB574CF2-56E1-4085-9D6E-38F37EDC0670}" srcOrd="1" destOrd="0" parTransId="{9426913C-E331-4D49-B956-E30BD1C2BBEF}" sibTransId="{AE2431A9-892D-467B-9D9E-3098D3977932}"/>
    <dgm:cxn modelId="{2612F065-364F-40FB-91BD-7B167D92AF2D}" type="presOf" srcId="{BF3E3F39-02D9-493A-A1B2-808FD8AD0D9B}" destId="{9FB75A3C-18B7-48BC-AFE7-0E22C21EDCD1}" srcOrd="0" destOrd="0" presId="urn:microsoft.com/office/officeart/2008/layout/AlternatingHexagons"/>
    <dgm:cxn modelId="{8453EA55-E8EC-48F6-B318-E923C69A0E3A}" srcId="{BF3E3F39-02D9-493A-A1B2-808FD8AD0D9B}" destId="{7A488AA3-36A7-4FAD-9EFD-409B920412F6}" srcOrd="0" destOrd="0" parTransId="{3902D734-C68E-4348-B2FE-D318ABC14ACD}" sibTransId="{B6E05D7F-1D3F-468F-B381-4718983DB8C0}"/>
    <dgm:cxn modelId="{FCC4BE7C-FC5F-487D-B612-A9DC83EA971B}" type="presOf" srcId="{AE2431A9-892D-467B-9D9E-3098D3977932}" destId="{1E4658BB-3F7B-4447-B23A-525ABF2B38CA}" srcOrd="0" destOrd="0" presId="urn:microsoft.com/office/officeart/2008/layout/AlternatingHexagons"/>
    <dgm:cxn modelId="{9A6016B2-68EE-4A24-A0A6-72B5AC5AF01F}" type="presOf" srcId="{B6E05D7F-1D3F-468F-B381-4718983DB8C0}" destId="{54378904-2479-492C-86B3-FE031EB883AF}" srcOrd="0" destOrd="0" presId="urn:microsoft.com/office/officeart/2008/layout/AlternatingHexagons"/>
    <dgm:cxn modelId="{BC6CFCDF-E101-487A-805E-0F8A0898BD22}" type="presOf" srcId="{EB574CF2-56E1-4085-9D6E-38F37EDC0670}" destId="{3EBDCAFA-480A-4527-9E1D-579560A60285}" srcOrd="0" destOrd="0" presId="urn:microsoft.com/office/officeart/2008/layout/AlternatingHexagons"/>
    <dgm:cxn modelId="{30AFDC0F-AF5F-4F0F-98EC-12DEE4298972}" type="presParOf" srcId="{9FB75A3C-18B7-48BC-AFE7-0E22C21EDCD1}" destId="{B9887D33-634E-4316-A202-241D11014D45}" srcOrd="0" destOrd="0" presId="urn:microsoft.com/office/officeart/2008/layout/AlternatingHexagons"/>
    <dgm:cxn modelId="{388B6E8E-6C2A-4405-B261-73E5A1554A17}" type="presParOf" srcId="{B9887D33-634E-4316-A202-241D11014D45}" destId="{A44A4940-6371-499E-8A16-3BC260AB84BD}" srcOrd="0" destOrd="0" presId="urn:microsoft.com/office/officeart/2008/layout/AlternatingHexagons"/>
    <dgm:cxn modelId="{120F2A73-68F0-4546-823D-5EF1D7866B90}" type="presParOf" srcId="{B9887D33-634E-4316-A202-241D11014D45}" destId="{B3B621D5-A82F-4A04-9DDA-F97DFBA4B74D}" srcOrd="1" destOrd="0" presId="urn:microsoft.com/office/officeart/2008/layout/AlternatingHexagons"/>
    <dgm:cxn modelId="{14C6D144-D859-415F-8841-6E1F6E4B5039}" type="presParOf" srcId="{B9887D33-634E-4316-A202-241D11014D45}" destId="{F357E1B9-68E4-4793-B088-B7C75E52A29F}" srcOrd="2" destOrd="0" presId="urn:microsoft.com/office/officeart/2008/layout/AlternatingHexagons"/>
    <dgm:cxn modelId="{67F1F644-5B03-45E6-95C5-6BE17BF5F65B}" type="presParOf" srcId="{B9887D33-634E-4316-A202-241D11014D45}" destId="{9568C844-448D-487B-A0F0-09D6F676FF52}" srcOrd="3" destOrd="0" presId="urn:microsoft.com/office/officeart/2008/layout/AlternatingHexagons"/>
    <dgm:cxn modelId="{1946E453-9CFE-41F4-AF45-7B46C6DE71DC}" type="presParOf" srcId="{B9887D33-634E-4316-A202-241D11014D45}" destId="{54378904-2479-492C-86B3-FE031EB883AF}" srcOrd="4" destOrd="0" presId="urn:microsoft.com/office/officeart/2008/layout/AlternatingHexagons"/>
    <dgm:cxn modelId="{D504A67E-335F-4B96-8039-459119CC6DC4}" type="presParOf" srcId="{9FB75A3C-18B7-48BC-AFE7-0E22C21EDCD1}" destId="{1011E599-53B5-4908-A583-EC37C3DB7E97}" srcOrd="1" destOrd="0" presId="urn:microsoft.com/office/officeart/2008/layout/AlternatingHexagons"/>
    <dgm:cxn modelId="{FC75C922-5D9C-4C4A-A1C5-AD99019BF481}" type="presParOf" srcId="{9FB75A3C-18B7-48BC-AFE7-0E22C21EDCD1}" destId="{0ABBE997-7206-4A63-90EE-53F2E467AA9C}" srcOrd="2" destOrd="0" presId="urn:microsoft.com/office/officeart/2008/layout/AlternatingHexagons"/>
    <dgm:cxn modelId="{7EF47F9D-9DC4-4A2C-8318-9396F8B004B2}" type="presParOf" srcId="{0ABBE997-7206-4A63-90EE-53F2E467AA9C}" destId="{3EBDCAFA-480A-4527-9E1D-579560A60285}" srcOrd="0" destOrd="0" presId="urn:microsoft.com/office/officeart/2008/layout/AlternatingHexagons"/>
    <dgm:cxn modelId="{26A79446-A865-42A9-B742-C4584910FFC2}" type="presParOf" srcId="{0ABBE997-7206-4A63-90EE-53F2E467AA9C}" destId="{61C1D28E-6F49-4A19-B33D-75A95A4793C0}" srcOrd="1" destOrd="0" presId="urn:microsoft.com/office/officeart/2008/layout/AlternatingHexagons"/>
    <dgm:cxn modelId="{A4567801-E6E1-4EE1-B2BC-2814F11A48CF}" type="presParOf" srcId="{0ABBE997-7206-4A63-90EE-53F2E467AA9C}" destId="{E560548B-F7EE-43C2-B806-BBD13D5BB463}" srcOrd="2" destOrd="0" presId="urn:microsoft.com/office/officeart/2008/layout/AlternatingHexagons"/>
    <dgm:cxn modelId="{84230486-28DB-44C6-B1E9-32AD8564BAF9}" type="presParOf" srcId="{0ABBE997-7206-4A63-90EE-53F2E467AA9C}" destId="{FB95CAC6-616A-458F-BB8B-155F7B0AF4EF}" srcOrd="3" destOrd="0" presId="urn:microsoft.com/office/officeart/2008/layout/AlternatingHexagons"/>
    <dgm:cxn modelId="{7CC7D614-53FF-4745-B9E4-A2D5CEF0C846}" type="presParOf" srcId="{0ABBE997-7206-4A63-90EE-53F2E467AA9C}" destId="{1E4658BB-3F7B-4447-B23A-525ABF2B38C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4940-6371-499E-8A16-3BC260AB84BD}">
      <dsp:nvSpPr>
        <dsp:cNvPr id="0" name=""/>
        <dsp:cNvSpPr/>
      </dsp:nvSpPr>
      <dsp:spPr>
        <a:xfrm rot="5400000">
          <a:off x="600407" y="2072718"/>
          <a:ext cx="1590952" cy="234023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La loi du 2 août 2021 a inscrit dans le droit la création des cellules PDP au sein des SPSTI.</a:t>
          </a:r>
          <a:endParaRPr lang="en-US" sz="1300" kern="1200" dirty="0"/>
        </a:p>
      </dsp:txBody>
      <dsp:txXfrm rot="-5400000">
        <a:off x="615805" y="2712518"/>
        <a:ext cx="1560156" cy="1060634"/>
      </dsp:txXfrm>
    </dsp:sp>
    <dsp:sp modelId="{B3B621D5-A82F-4A04-9DDA-F97DFBA4B74D}">
      <dsp:nvSpPr>
        <dsp:cNvPr id="0" name=""/>
        <dsp:cNvSpPr/>
      </dsp:nvSpPr>
      <dsp:spPr>
        <a:xfrm>
          <a:off x="3502236" y="926274"/>
          <a:ext cx="1572355" cy="84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78904-2479-492C-86B3-FE031EB883AF}">
      <dsp:nvSpPr>
        <dsp:cNvPr id="0" name=""/>
        <dsp:cNvSpPr/>
      </dsp:nvSpPr>
      <dsp:spPr>
        <a:xfrm rot="5400000">
          <a:off x="650581" y="754936"/>
          <a:ext cx="1408920" cy="122576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933175" y="882913"/>
        <a:ext cx="843732" cy="969806"/>
      </dsp:txXfrm>
    </dsp:sp>
    <dsp:sp modelId="{3EBDCAFA-480A-4527-9E1D-579560A60285}">
      <dsp:nvSpPr>
        <dsp:cNvPr id="0" name=""/>
        <dsp:cNvSpPr/>
      </dsp:nvSpPr>
      <dsp:spPr>
        <a:xfrm rot="5400000">
          <a:off x="1543329" y="-670055"/>
          <a:ext cx="2275997" cy="408608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C’est une cellule pluridisciplinaire tournée vers la prévention du risque de désinsertion professionnelle pour les salariés en emploi.</a:t>
          </a:r>
          <a:endParaRPr lang="en-US" sz="1600" kern="1200" dirty="0"/>
        </a:p>
      </dsp:txBody>
      <dsp:txXfrm rot="-5400000">
        <a:off x="1319299" y="614322"/>
        <a:ext cx="2724057" cy="1517331"/>
      </dsp:txXfrm>
    </dsp:sp>
    <dsp:sp modelId="{61C1D28E-6F49-4A19-B33D-75A95A4793C0}">
      <dsp:nvSpPr>
        <dsp:cNvPr id="0" name=""/>
        <dsp:cNvSpPr/>
      </dsp:nvSpPr>
      <dsp:spPr>
        <a:xfrm>
          <a:off x="2479" y="2646721"/>
          <a:ext cx="1521633" cy="84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58BB-3F7B-4447-B23A-525ABF2B38CA}">
      <dsp:nvSpPr>
        <dsp:cNvPr id="0" name=""/>
        <dsp:cNvSpPr/>
      </dsp:nvSpPr>
      <dsp:spPr>
        <a:xfrm rot="5400000">
          <a:off x="3038507" y="2720841"/>
          <a:ext cx="1326484" cy="108597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 rot="-5400000">
        <a:off x="3323349" y="2801624"/>
        <a:ext cx="756800" cy="92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78F2A-F916-4241-8506-35DBD8609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185225-EC68-47A9-A7B3-B1255F0C4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D48CA5-EE73-4F2C-9881-BA764EB0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DC54F-FB2C-4751-8D39-193AC627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4BE890-22F8-4A2F-BB26-E368DF5B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7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76C77-A2B4-4149-B0D3-49705E8B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F80F29-CF28-49EB-B22E-06ABFF0F2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F37B60-ADF7-43B7-9D01-A1507DE4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6E2715-41CF-4064-B40C-46727023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FD748-A02F-4B23-988F-117B5DE1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11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C554F5-0F92-472D-9610-DD9910BF1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07A1BA-CBD4-4549-AF1D-373FAA797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9410DC-363E-4F82-AC07-15ECDFF0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F29D5A-CBE5-4A66-95E1-110A89FA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E6040-655A-47A2-B68E-AA3426FC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AA629-B91E-4237-B395-54022F78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153B5-37A2-402D-A94A-B9BC5816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781F2-F44B-4AFE-A495-A635E0EEC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FD47F-6E1E-42EA-B7E9-E2A30454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6EE8D-2DD9-4EDB-AD49-8987C254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4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42E32-5DF2-497D-8AD8-1FCEEA08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B116B0-D5FC-4600-BBEA-A3F0B423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EF078-0E87-4408-A328-DE71907E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3F34D0-13A8-4123-9EF7-87FD0755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BE5E0-C833-48C8-BB7B-1E940755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85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4D813-8B74-479B-A865-29A8152E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9C2CC-9C73-4E51-8496-C8A248882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AE98B-0610-45DA-83C5-BCA4686D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FC4974-47FF-482E-BD3C-A962EC27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44B510-4B63-4ED7-B441-65C4A06E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903F87-97DA-4E7B-8577-1E2BACC1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266F9-ABD1-42CA-9199-2FFB048E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ADAA68-A643-455C-B378-1E227C74B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0F61AF-E03D-4AB2-BABC-B0490617B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4F1F77-A2BF-4034-93C3-970AB6484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2B46D8-0ECC-4CBF-B22E-41664820F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C2C3DF-4F7F-4BAC-8351-73A5E666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45A44E-F615-47E3-8412-B0117C3B9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A49642-229B-429F-B27E-3DB0C168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3E0C6-2209-4E57-9CAA-8B792CF4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7AB2B7-A93F-4095-AA50-0485D906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F921B2-2CD6-4261-AB13-DBEB5A07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E009F7-3A86-4E9E-A0DD-BD24C892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90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E4827D-E5C6-466A-9D34-F6AE5072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068C7B-A51A-4144-AF54-8B8D907F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0BEB8B-AE1A-4B13-B14C-F15CF8AB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E6BEF-2087-4F50-B8F6-D24F3BEB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2CBAE-49F4-466A-9A85-1FAA5896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724754-A1D0-4312-9936-F0A106B5A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246F3B-A660-44DA-ADDA-5717E7EC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2D3C73-46E5-4610-8AE8-2A87DB37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5C77C-2DF3-4F08-B213-C484A05C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7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DB459-3A04-4084-A020-EB5C5459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D4F6A5-7224-4B97-B719-24E2D279F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6AEADF-958F-40A1-B879-FCE52E3D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E79812-1270-4463-9B6F-3FC62239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420976-A9A4-4CF4-8793-CD52B2FE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090559-5D64-4A06-89F0-3EF1658D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3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E024AA-6B8C-4169-9101-6B056662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60E47F-DD32-40D9-99C7-5D677C174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391461-1470-4452-BF66-BEDDE0156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483D-A3D9-4247-A6F0-5ACB4B3FC7B3}" type="datetimeFigureOut">
              <a:rPr lang="fr-FR" smtClean="0"/>
              <a:t>13/07/2023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5A83A-A8C8-4F04-B095-95CE92F09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6908AF-F7DC-471D-9575-5BDE25CCF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8972-DEB6-4D31-AFAE-866D6E0BD9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08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ellule-pdp@sstiblille.fr" TargetMode="External"/><Relationship Id="rId4" Type="http://schemas.openxmlformats.org/officeDocument/2006/relationships/hyperlink" Target="https://sstib59.fr/offre-soc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stib59.fr/offre-socl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143D09-5B37-4825-B1D2-6FE71F2E9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968" y="3199191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fr-FR" sz="3800" b="1" dirty="0"/>
              <a:t>Présentation de la Cellule de la prévention du risque de désinsertion professionnelle – PDP -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E32D25-B16D-4F5D-9DF8-E8A674365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50" y="1449481"/>
            <a:ext cx="4690450" cy="13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0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B5B7F7-624D-4AC4-9938-736DB9A88447}"/>
              </a:ext>
            </a:extLst>
          </p:cNvPr>
          <p:cNvSpPr txBox="1"/>
          <p:nvPr/>
        </p:nvSpPr>
        <p:spPr>
          <a:xfrm>
            <a:off x="5465660" y="986589"/>
            <a:ext cx="5976372" cy="47398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Référents</a:t>
            </a:r>
            <a:r>
              <a:rPr lang="en-US" sz="1600" b="1" dirty="0"/>
              <a:t> PDP du SSTIB (Dr Isabelle OTTON </a:t>
            </a:r>
            <a:r>
              <a:rPr lang="en-US" sz="1600" b="1" dirty="0" err="1"/>
              <a:t>Médecin</a:t>
            </a:r>
            <a:r>
              <a:rPr lang="en-US" sz="1600" b="1" dirty="0"/>
              <a:t> du travail et </a:t>
            </a:r>
            <a:r>
              <a:rPr lang="en-US" sz="1600" b="1" dirty="0" err="1"/>
              <a:t>Mme</a:t>
            </a:r>
            <a:r>
              <a:rPr lang="en-US" sz="1600" b="1" dirty="0"/>
              <a:t> Camille de BOURNONVILLE </a:t>
            </a:r>
            <a:r>
              <a:rPr lang="en-US" sz="1600" b="1" dirty="0" err="1"/>
              <a:t>Infirmière</a:t>
            </a:r>
            <a:r>
              <a:rPr lang="en-US" sz="1600" b="1" dirty="0"/>
              <a:t> Santé Travail)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Ergonome</a:t>
            </a:r>
            <a:r>
              <a:rPr lang="en-US" sz="1600" b="1" dirty="0"/>
              <a:t>/IPRP : Nathalie GERGAUD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AST/IPRP : Corinne REGNIER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Grâce au travail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réseau</a:t>
            </a:r>
            <a:r>
              <a:rPr lang="en-US" sz="1600" b="1" dirty="0"/>
              <a:t>, la cellule met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œuvre</a:t>
            </a:r>
            <a:r>
              <a:rPr lang="en-US" sz="1600" b="1" dirty="0"/>
              <a:t> un </a:t>
            </a:r>
            <a:r>
              <a:rPr lang="en-US" sz="1600" b="1" dirty="0" err="1"/>
              <a:t>accompagnement</a:t>
            </a:r>
            <a:r>
              <a:rPr lang="en-US" sz="1600" b="1" dirty="0"/>
              <a:t> des </a:t>
            </a:r>
            <a:r>
              <a:rPr lang="en-US" sz="1600" b="1" dirty="0" err="1"/>
              <a:t>salariés</a:t>
            </a:r>
            <a:r>
              <a:rPr lang="en-US" sz="1600" b="1" dirty="0"/>
              <a:t> et des </a:t>
            </a:r>
            <a:r>
              <a:rPr lang="en-US" sz="1600" b="1" dirty="0" err="1"/>
              <a:t>entreprises</a:t>
            </a:r>
            <a:r>
              <a:rPr lang="en-US" sz="1600" b="1" dirty="0"/>
              <a:t> </a:t>
            </a:r>
            <a:r>
              <a:rPr lang="en-US" sz="1600" b="1" dirty="0" err="1"/>
              <a:t>vers</a:t>
            </a:r>
            <a:r>
              <a:rPr lang="en-US" sz="1600" b="1" dirty="0"/>
              <a:t> </a:t>
            </a:r>
            <a:r>
              <a:rPr lang="en-US" sz="1600" b="1" dirty="0" err="1"/>
              <a:t>une</a:t>
            </a:r>
            <a:r>
              <a:rPr lang="en-US" sz="1600" b="1" dirty="0"/>
              <a:t> solution de </a:t>
            </a:r>
            <a:r>
              <a:rPr lang="en-US" sz="1600" b="1" dirty="0" err="1"/>
              <a:t>maintien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</a:t>
            </a:r>
            <a:r>
              <a:rPr lang="en-US" sz="1600" b="1" dirty="0" err="1"/>
              <a:t>emploi</a:t>
            </a:r>
            <a:r>
              <a:rPr lang="en-US" sz="1600" b="1" dirty="0"/>
              <a:t>, </a:t>
            </a:r>
            <a:r>
              <a:rPr lang="en-US" sz="1600" b="1" dirty="0" err="1"/>
              <a:t>adaptée</a:t>
            </a:r>
            <a:r>
              <a:rPr lang="en-US" sz="1600" b="1" dirty="0"/>
              <a:t> à </a:t>
            </a:r>
            <a:r>
              <a:rPr lang="en-US" sz="1600" b="1" dirty="0" err="1"/>
              <a:t>chaque</a:t>
            </a:r>
            <a:r>
              <a:rPr lang="en-US" sz="1600" b="1" dirty="0"/>
              <a:t> situation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MISSION HANDICAP de </a:t>
            </a:r>
            <a:r>
              <a:rPr lang="en-US" sz="1600" b="1" dirty="0" err="1"/>
              <a:t>l’entreprise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Service Social de </a:t>
            </a:r>
            <a:r>
              <a:rPr lang="en-US" sz="1600" b="1" dirty="0" err="1"/>
              <a:t>l’entreprise</a:t>
            </a:r>
            <a:endParaRPr lang="en-US" sz="1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CAP EMPOI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CPAM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…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861C34C-4B03-4E53-A022-8EF497504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64" y="1254403"/>
            <a:ext cx="4314450" cy="368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1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709694CF-E46E-47C3-9FB5-1759B307BF0A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l’activer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28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Open envelope">
            <a:extLst>
              <a:ext uri="{FF2B5EF4-FFF2-40B4-BE49-F238E27FC236}">
                <a16:creationId xmlns:a16="http://schemas.microsoft.com/office/drawing/2014/main" id="{B8A71DC3-7EA2-B9AC-DC48-73332C648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2502" y="1724179"/>
            <a:ext cx="3510140" cy="3510140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1C67D0-A496-4B86-BF61-263FF9EFD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456364-33B0-499A-9461-644A00003635}"/>
              </a:ext>
            </a:extLst>
          </p:cNvPr>
          <p:cNvSpPr txBox="1"/>
          <p:nvPr/>
        </p:nvSpPr>
        <p:spPr>
          <a:xfrm>
            <a:off x="5458008" y="324810"/>
            <a:ext cx="3712817" cy="24575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Création</a:t>
            </a:r>
            <a:r>
              <a:rPr lang="en-US" b="1" dirty="0"/>
              <a:t> </a:t>
            </a:r>
            <a:r>
              <a:rPr lang="en-US" b="1" dirty="0" err="1"/>
              <a:t>d’une</a:t>
            </a:r>
            <a:r>
              <a:rPr lang="en-US" b="1" dirty="0"/>
              <a:t> </a:t>
            </a:r>
            <a:r>
              <a:rPr lang="en-US" b="1" dirty="0" err="1"/>
              <a:t>adresse</a:t>
            </a:r>
            <a:r>
              <a:rPr lang="en-US" b="1" dirty="0"/>
              <a:t> mail pour faire </a:t>
            </a:r>
            <a:r>
              <a:rPr lang="en-US" b="1" dirty="0" err="1"/>
              <a:t>appel</a:t>
            </a:r>
            <a:r>
              <a:rPr lang="en-US" b="1" dirty="0"/>
              <a:t> à la cellule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Téléchargez</a:t>
            </a:r>
            <a:r>
              <a:rPr lang="en-US" dirty="0"/>
              <a:t> la fiche </a:t>
            </a:r>
            <a:r>
              <a:rPr lang="en-US" dirty="0" err="1"/>
              <a:t>navette</a:t>
            </a:r>
            <a:r>
              <a:rPr lang="en-US" dirty="0"/>
              <a:t> sur le </a:t>
            </a:r>
            <a:r>
              <a:rPr lang="en-US" dirty="0">
                <a:hlinkClick r:id="rId4"/>
              </a:rPr>
              <a:t>site internet du SSTIB  </a:t>
            </a:r>
            <a:r>
              <a:rPr lang="en-US" dirty="0"/>
              <a:t>(onglet “</a:t>
            </a:r>
            <a:r>
              <a:rPr lang="en-US" dirty="0" err="1"/>
              <a:t>offre</a:t>
            </a:r>
            <a:r>
              <a:rPr lang="en-US" dirty="0"/>
              <a:t> </a:t>
            </a:r>
            <a:r>
              <a:rPr lang="en-US" dirty="0" err="1"/>
              <a:t>socle</a:t>
            </a:r>
            <a:r>
              <a:rPr lang="en-US" dirty="0"/>
              <a:t>” / </a:t>
            </a:r>
            <a:r>
              <a:rPr lang="en-US" dirty="0" err="1"/>
              <a:t>prévention</a:t>
            </a:r>
            <a:r>
              <a:rPr lang="en-US" dirty="0"/>
              <a:t> de la </a:t>
            </a:r>
            <a:r>
              <a:rPr lang="en-US" dirty="0" err="1"/>
              <a:t>désintertion</a:t>
            </a:r>
            <a:r>
              <a:rPr lang="en-US" dirty="0"/>
              <a:t> </a:t>
            </a:r>
            <a:r>
              <a:rPr lang="en-US" dirty="0" err="1"/>
              <a:t>professionnelle</a:t>
            </a:r>
            <a:r>
              <a:rPr lang="en-US" dirty="0"/>
              <a:t> et </a:t>
            </a:r>
            <a:r>
              <a:rPr lang="en-US" dirty="0" err="1"/>
              <a:t>cliquez</a:t>
            </a:r>
            <a:r>
              <a:rPr lang="en-US" dirty="0"/>
              <a:t> sur le lien </a:t>
            </a:r>
            <a:r>
              <a:rPr lang="en-US" dirty="0" err="1"/>
              <a:t>hypertexte</a:t>
            </a:r>
            <a:r>
              <a:rPr lang="en-US" dirty="0"/>
              <a:t>. Elle nous </a:t>
            </a:r>
            <a:r>
              <a:rPr lang="en-US" dirty="0" err="1"/>
              <a:t>aidera</a:t>
            </a:r>
            <a:r>
              <a:rPr lang="en-US" dirty="0"/>
              <a:t> à </a:t>
            </a:r>
            <a:r>
              <a:rPr lang="en-US" dirty="0" err="1"/>
              <a:t>cibler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demande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ensuite</a:t>
            </a:r>
            <a:r>
              <a:rPr lang="en-US" dirty="0"/>
              <a:t> </a:t>
            </a:r>
            <a:r>
              <a:rPr lang="en-US" dirty="0" err="1"/>
              <a:t>l’envoyer</a:t>
            </a:r>
            <a:r>
              <a:rPr lang="en-US" dirty="0"/>
              <a:t> via le mail </a:t>
            </a:r>
            <a:r>
              <a:rPr lang="en-US" dirty="0">
                <a:hlinkClick r:id="rId5"/>
              </a:rPr>
              <a:t>cellule-pdp@sstiblille.fr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Mail de </a:t>
            </a:r>
            <a:r>
              <a:rPr lang="en-US" dirty="0" err="1"/>
              <a:t>prise</a:t>
            </a:r>
            <a:r>
              <a:rPr lang="en-US" dirty="0"/>
              <a:t> de contact : </a:t>
            </a:r>
            <a:r>
              <a:rPr lang="en-US" dirty="0">
                <a:hlinkClick r:id="rId5"/>
              </a:rPr>
              <a:t>cellule-pdp@sstiblille.fr 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Un mail de retour </a:t>
            </a:r>
            <a:r>
              <a:rPr lang="en-US" dirty="0" err="1"/>
              <a:t>vous</a:t>
            </a:r>
            <a:r>
              <a:rPr lang="en-US" dirty="0"/>
              <a:t> sera </a:t>
            </a:r>
            <a:r>
              <a:rPr lang="en-US" dirty="0" err="1"/>
              <a:t>systématiquement</a:t>
            </a:r>
            <a:r>
              <a:rPr lang="en-US" dirty="0"/>
              <a:t> </a:t>
            </a:r>
            <a:r>
              <a:rPr lang="en-US" dirty="0" err="1"/>
              <a:t>envoyé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de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orienter</a:t>
            </a:r>
            <a:r>
              <a:rPr lang="en-US" dirty="0"/>
              <a:t> au </a:t>
            </a:r>
            <a:r>
              <a:rPr lang="en-US" dirty="0" err="1"/>
              <a:t>mieux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B14C64-C527-4BFD-943D-DC2CC7C50453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Pour plus d’information : </a:t>
            </a:r>
            <a:r>
              <a:rPr lang="en-US" sz="7400" b="1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www.sstib59.fr</a:t>
            </a:r>
            <a:endParaRPr lang="en-US" sz="74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EA5F985-4DC5-4756-9CAB-2B0936515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827" y="2571146"/>
            <a:ext cx="2543530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1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800DD7C3-AF5E-4213-B354-A253A2AF2F3A}"/>
              </a:ext>
            </a:extLst>
          </p:cNvPr>
          <p:cNvSpPr/>
          <p:nvPr/>
        </p:nvSpPr>
        <p:spPr>
          <a:xfrm>
            <a:off x="5138928" y="1338729"/>
            <a:ext cx="4795584" cy="4180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Création d’une cellule de la Prévention de la désinsertion professionnelle (PDP) au sein du SSTIB de Lille</a:t>
            </a:r>
          </a:p>
        </p:txBody>
      </p:sp>
    </p:spTree>
    <p:extLst>
      <p:ext uri="{BB962C8B-B14F-4D97-AF65-F5344CB8AC3E}">
        <p14:creationId xmlns:p14="http://schemas.microsoft.com/office/powerpoint/2010/main" val="374178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60A9954-0249-46A8-9C11-CD7B2751D1F8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Qu’est-ce-que c’est?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ZoneTexte 1">
            <a:extLst>
              <a:ext uri="{FF2B5EF4-FFF2-40B4-BE49-F238E27FC236}">
                <a16:creationId xmlns:a16="http://schemas.microsoft.com/office/drawing/2014/main" id="{AB429428-61CE-0607-82A6-EFA5C60C6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13182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45B9D68D-F8E0-4890-A51B-F65DEFD18C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4174" y="4012731"/>
            <a:ext cx="1605527" cy="46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5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39CFDE2E-740F-4317-BD1E-6ED0932A7D1E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missions et les objectifs de la PDP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12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C631C14F-2708-47B5-9C58-0B2429F2CA5F}"/>
              </a:ext>
            </a:extLst>
          </p:cNvPr>
          <p:cNvSpPr txBox="1"/>
          <p:nvPr/>
        </p:nvSpPr>
        <p:spPr>
          <a:xfrm>
            <a:off x="5139915" y="1754372"/>
            <a:ext cx="5035444" cy="4286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Identifier les situations </a:t>
            </a:r>
            <a:r>
              <a:rPr lang="en-US" sz="2600" b="1" dirty="0" err="1"/>
              <a:t>individuelles</a:t>
            </a: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Proposer des actions de </a:t>
            </a:r>
            <a:r>
              <a:rPr lang="en-US" sz="2600" b="1" dirty="0" err="1"/>
              <a:t>sensibilisation</a:t>
            </a:r>
            <a:r>
              <a:rPr lang="en-US" sz="2600" b="1" dirty="0"/>
              <a:t> et de </a:t>
            </a:r>
            <a:r>
              <a:rPr lang="en-US" sz="2600" b="1" dirty="0" err="1"/>
              <a:t>prévention</a:t>
            </a:r>
            <a:endParaRPr lang="en-US" sz="2600" b="1" dirty="0"/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 err="1"/>
              <a:t>Participer</a:t>
            </a:r>
            <a:r>
              <a:rPr lang="en-US" sz="2600" b="1" dirty="0"/>
              <a:t> à </a:t>
            </a:r>
            <a:r>
              <a:rPr lang="en-US" sz="2600" b="1" dirty="0" err="1"/>
              <a:t>l’accompagnement</a:t>
            </a:r>
            <a:r>
              <a:rPr lang="en-US" sz="2600" b="1" dirty="0"/>
              <a:t> du </a:t>
            </a:r>
            <a:r>
              <a:rPr lang="en-US" sz="2600" b="1" dirty="0" err="1"/>
              <a:t>travailleur</a:t>
            </a:r>
            <a:r>
              <a:rPr lang="en-US" sz="2600" b="1" dirty="0"/>
              <a:t> </a:t>
            </a:r>
            <a:r>
              <a:rPr lang="en-US" sz="2600" b="1" dirty="0" err="1"/>
              <a:t>éligible</a:t>
            </a:r>
            <a:r>
              <a:rPr lang="en-US" sz="2600" b="1" dirty="0"/>
              <a:t> aux actions de </a:t>
            </a:r>
            <a:r>
              <a:rPr lang="en-US" sz="2600" b="1" dirty="0" err="1"/>
              <a:t>prévention</a:t>
            </a:r>
            <a:r>
              <a:rPr lang="en-US" sz="2600" b="1" dirty="0"/>
              <a:t> de la </a:t>
            </a:r>
            <a:r>
              <a:rPr lang="en-US" sz="2600" b="1" dirty="0" err="1"/>
              <a:t>désinsertion</a:t>
            </a:r>
            <a:r>
              <a:rPr lang="en-US" sz="2600" b="1" dirty="0"/>
              <a:t> </a:t>
            </a:r>
            <a:r>
              <a:rPr lang="en-US" sz="2600" b="1" dirty="0" err="1"/>
              <a:t>professionnelle</a:t>
            </a:r>
            <a:r>
              <a:rPr lang="en-US" sz="2600" b="1" dirty="0"/>
              <a:t>.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Proposer des </a:t>
            </a:r>
            <a:r>
              <a:rPr lang="en-US" sz="2600" b="1" dirty="0" err="1"/>
              <a:t>préconisations</a:t>
            </a:r>
            <a:r>
              <a:rPr lang="en-US" sz="2600" b="1" dirty="0"/>
              <a:t>, </a:t>
            </a:r>
            <a:r>
              <a:rPr lang="en-US" sz="2600" b="1" dirty="0" err="1"/>
              <a:t>en</a:t>
            </a:r>
            <a:r>
              <a:rPr lang="en-US" sz="2600" b="1" dirty="0"/>
              <a:t> lien avec </a:t>
            </a:r>
            <a:r>
              <a:rPr lang="en-US" sz="2600" b="1" dirty="0" err="1"/>
              <a:t>l’employeur</a:t>
            </a:r>
            <a:r>
              <a:rPr lang="en-US" sz="2600" b="1" dirty="0"/>
              <a:t> et le </a:t>
            </a:r>
            <a:r>
              <a:rPr lang="en-US" sz="2600" b="1" dirty="0" err="1"/>
              <a:t>travailleur</a:t>
            </a: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Les </a:t>
            </a:r>
            <a:r>
              <a:rPr lang="en-US" sz="2600" b="1" dirty="0" err="1"/>
              <a:t>objectifs</a:t>
            </a:r>
            <a:r>
              <a:rPr lang="en-US" sz="2600" b="1" dirty="0"/>
              <a:t> </a:t>
            </a:r>
            <a:r>
              <a:rPr lang="en-US" sz="2600" b="1" u="sng" dirty="0" err="1"/>
              <a:t>sont</a:t>
            </a:r>
            <a:r>
              <a:rPr lang="en-US" sz="2600" b="1" u="sng" dirty="0"/>
              <a:t> un </a:t>
            </a:r>
            <a:r>
              <a:rPr lang="en-US" sz="2600" b="1" u="sng" dirty="0" err="1"/>
              <a:t>repérage</a:t>
            </a:r>
            <a:r>
              <a:rPr lang="en-US" sz="2600" b="1" u="sng" dirty="0"/>
              <a:t> </a:t>
            </a:r>
            <a:r>
              <a:rPr lang="en-US" sz="2600" b="1" dirty="0"/>
              <a:t>du </a:t>
            </a:r>
            <a:r>
              <a:rPr lang="en-US" sz="2600" b="1" dirty="0" err="1"/>
              <a:t>risque</a:t>
            </a:r>
            <a:r>
              <a:rPr lang="en-US" sz="2600" b="1" dirty="0"/>
              <a:t> </a:t>
            </a:r>
            <a:r>
              <a:rPr lang="en-US" sz="2600" b="1" u="sng" dirty="0"/>
              <a:t>le plus </a:t>
            </a:r>
            <a:r>
              <a:rPr lang="en-US" sz="2600" b="1" u="sng" dirty="0" err="1"/>
              <a:t>en</a:t>
            </a:r>
            <a:r>
              <a:rPr lang="en-US" sz="2600" b="1" u="sng" dirty="0"/>
              <a:t> </a:t>
            </a:r>
            <a:r>
              <a:rPr lang="en-US" sz="2600" b="1" u="sng" dirty="0" err="1"/>
              <a:t>amont</a:t>
            </a:r>
            <a:r>
              <a:rPr lang="en-US" sz="2600" b="1" u="sng" dirty="0"/>
              <a:t> possible </a:t>
            </a:r>
            <a:r>
              <a:rPr lang="en-US" sz="2600" b="1" dirty="0" err="1"/>
              <a:t>afin</a:t>
            </a:r>
            <a:r>
              <a:rPr lang="en-US" sz="2600" b="1" dirty="0"/>
              <a:t> de </a:t>
            </a:r>
            <a:r>
              <a:rPr lang="en-US" sz="2600" b="1" dirty="0" err="1"/>
              <a:t>favoriser</a:t>
            </a:r>
            <a:r>
              <a:rPr lang="en-US" sz="2600" b="1" dirty="0"/>
              <a:t> le retour à </a:t>
            </a:r>
            <a:r>
              <a:rPr lang="en-US" sz="2600" b="1" dirty="0" err="1"/>
              <a:t>l’emploi</a:t>
            </a:r>
            <a:r>
              <a:rPr lang="en-US" sz="2600" b="1" dirty="0"/>
              <a:t> </a:t>
            </a:r>
            <a:r>
              <a:rPr lang="en-US" sz="2600" b="1" dirty="0" err="1"/>
              <a:t>ou</a:t>
            </a:r>
            <a:r>
              <a:rPr lang="en-US" sz="2600" b="1" dirty="0"/>
              <a:t> le </a:t>
            </a:r>
            <a:r>
              <a:rPr lang="en-US" sz="2600" b="1" dirty="0" err="1"/>
              <a:t>maintien</a:t>
            </a:r>
            <a:r>
              <a:rPr lang="en-US" sz="2600" b="1" dirty="0"/>
              <a:t> </a:t>
            </a:r>
            <a:r>
              <a:rPr lang="en-US" sz="2600" b="1" dirty="0" err="1"/>
              <a:t>en</a:t>
            </a:r>
            <a:r>
              <a:rPr lang="en-US" sz="2600" b="1" dirty="0"/>
              <a:t> </a:t>
            </a:r>
            <a:r>
              <a:rPr lang="en-US" sz="2600" b="1" dirty="0" err="1"/>
              <a:t>emploi</a:t>
            </a:r>
            <a:r>
              <a:rPr lang="en-US" sz="2600" b="1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 b="1" dirty="0"/>
              <a:t> 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14306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0951BEA3-DD4D-47C9-8EEF-1734B950AF03}"/>
              </a:ext>
            </a:extLst>
          </p:cNvPr>
          <p:cNvSpPr/>
          <p:nvPr/>
        </p:nvSpPr>
        <p:spPr>
          <a:xfrm>
            <a:off x="5139913" y="1380839"/>
            <a:ext cx="4795584" cy="4180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tx1"/>
                </a:solidFill>
                <a:latin typeface="+mj-lt"/>
              </a:rPr>
              <a:t>Pour qui 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1ABB23-D56B-449B-882F-E3520FA40FD8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4B4D4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fr-FR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5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95F81FD7-5A05-4CEE-A2B1-3DF8374C9703}"/>
              </a:ext>
            </a:extLst>
          </p:cNvPr>
          <p:cNvSpPr txBox="1"/>
          <p:nvPr/>
        </p:nvSpPr>
        <p:spPr>
          <a:xfrm>
            <a:off x="5115061" y="2488069"/>
            <a:ext cx="5809807" cy="4895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employeurs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salariés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dirty="0" err="1"/>
              <a:t>acteurs</a:t>
            </a:r>
            <a:r>
              <a:rPr lang="en-US" sz="2400" dirty="0"/>
              <a:t> du </a:t>
            </a:r>
            <a:r>
              <a:rPr lang="en-US" sz="2400" dirty="0" err="1"/>
              <a:t>maintien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emploi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894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D187D85-E7D5-4AB9-8C60-D1A63A9E07B9}"/>
              </a:ext>
            </a:extLst>
          </p:cNvPr>
          <p:cNvSpPr/>
          <p:nvPr/>
        </p:nvSpPr>
        <p:spPr>
          <a:xfrm>
            <a:off x="1010024" y="1383527"/>
            <a:ext cx="6072333" cy="417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acteurs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maintien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emploi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168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340</Words>
  <Application>Microsoft Office PowerPoint</Application>
  <PresentationFormat>Grand écran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Présentation de la Cellule de la prévention du risque de désinsertion professionnelle – PDP -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Cellule de la prévention du risque de désinsertion professionnelle – PDP - </dc:title>
  <dc:creator>Camille DEBOURNONVILLE</dc:creator>
  <cp:lastModifiedBy>Camille DEBOURNONVILLE</cp:lastModifiedBy>
  <cp:revision>5</cp:revision>
  <dcterms:created xsi:type="dcterms:W3CDTF">2023-07-13T08:17:24Z</dcterms:created>
  <dcterms:modified xsi:type="dcterms:W3CDTF">2023-07-13T09:33:30Z</dcterms:modified>
</cp:coreProperties>
</file>