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3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05999887-56CE-44C1-9E00-C5E5E66DF8CD}">
          <p14:sldIdLst>
            <p14:sldId id="256"/>
            <p14:sldId id="259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73"/>
            <p14:sldId id="269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95" d="100"/>
          <a:sy n="95" d="100"/>
        </p:scale>
        <p:origin x="7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3E3F39-02D9-493A-A1B2-808FD8AD0D9B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A488AA3-36A7-4FAD-9EFD-409B920412F6}">
      <dgm:prSet/>
      <dgm:spPr/>
      <dgm:t>
        <a:bodyPr/>
        <a:lstStyle/>
        <a:p>
          <a:r>
            <a:rPr lang="fr-FR" b="1" dirty="0"/>
            <a:t>La loi du 2 août 2021 a inscrit dans le droit la création des cellules PDP au sein des SPSTI.</a:t>
          </a:r>
          <a:endParaRPr lang="en-US" dirty="0"/>
        </a:p>
      </dgm:t>
    </dgm:pt>
    <dgm:pt modelId="{3902D734-C68E-4348-B2FE-D318ABC14ACD}" type="parTrans" cxnId="{8453EA55-E8EC-48F6-B318-E923C69A0E3A}">
      <dgm:prSet/>
      <dgm:spPr/>
      <dgm:t>
        <a:bodyPr/>
        <a:lstStyle/>
        <a:p>
          <a:endParaRPr lang="en-US"/>
        </a:p>
      </dgm:t>
    </dgm:pt>
    <dgm:pt modelId="{B6E05D7F-1D3F-468F-B381-4718983DB8C0}" type="sibTrans" cxnId="{8453EA55-E8EC-48F6-B318-E923C69A0E3A}">
      <dgm:prSet/>
      <dgm:spPr/>
      <dgm:t>
        <a:bodyPr/>
        <a:lstStyle/>
        <a:p>
          <a:endParaRPr lang="en-US"/>
        </a:p>
      </dgm:t>
    </dgm:pt>
    <dgm:pt modelId="{EB574CF2-56E1-4085-9D6E-38F37EDC0670}">
      <dgm:prSet custT="1"/>
      <dgm:spPr/>
      <dgm:t>
        <a:bodyPr/>
        <a:lstStyle/>
        <a:p>
          <a:r>
            <a:rPr lang="fr-FR" sz="1600" b="1" dirty="0"/>
            <a:t>C’est une cellule pluridisciplinaire tournée vers la prévention du risque de désinsertion professionnelle pour les salariés en emploi.</a:t>
          </a:r>
          <a:endParaRPr lang="en-US" sz="1600" dirty="0"/>
        </a:p>
      </dgm:t>
    </dgm:pt>
    <dgm:pt modelId="{9426913C-E331-4D49-B956-E30BD1C2BBEF}" type="parTrans" cxnId="{69FDF219-3399-4205-8EF1-16CD2F352C32}">
      <dgm:prSet/>
      <dgm:spPr/>
      <dgm:t>
        <a:bodyPr/>
        <a:lstStyle/>
        <a:p>
          <a:endParaRPr lang="en-US"/>
        </a:p>
      </dgm:t>
    </dgm:pt>
    <dgm:pt modelId="{AE2431A9-892D-467B-9D9E-3098D3977932}" type="sibTrans" cxnId="{69FDF219-3399-4205-8EF1-16CD2F352C32}">
      <dgm:prSet/>
      <dgm:spPr/>
      <dgm:t>
        <a:bodyPr/>
        <a:lstStyle/>
        <a:p>
          <a:endParaRPr lang="en-US" dirty="0"/>
        </a:p>
      </dgm:t>
    </dgm:pt>
    <dgm:pt modelId="{9FB75A3C-18B7-48BC-AFE7-0E22C21EDCD1}" type="pres">
      <dgm:prSet presAssocID="{BF3E3F39-02D9-493A-A1B2-808FD8AD0D9B}" presName="Name0" presStyleCnt="0">
        <dgm:presLayoutVars>
          <dgm:chMax/>
          <dgm:chPref/>
          <dgm:dir/>
          <dgm:animLvl val="lvl"/>
        </dgm:presLayoutVars>
      </dgm:prSet>
      <dgm:spPr/>
    </dgm:pt>
    <dgm:pt modelId="{B9887D33-634E-4316-A202-241D11014D45}" type="pres">
      <dgm:prSet presAssocID="{7A488AA3-36A7-4FAD-9EFD-409B920412F6}" presName="composite" presStyleCnt="0"/>
      <dgm:spPr/>
    </dgm:pt>
    <dgm:pt modelId="{A44A4940-6371-499E-8A16-3BC260AB84BD}" type="pres">
      <dgm:prSet presAssocID="{7A488AA3-36A7-4FAD-9EFD-409B920412F6}" presName="Parent1" presStyleLbl="node1" presStyleIdx="0" presStyleCnt="4" custScaleX="190921" custScaleY="112920" custLinFactX="-18806" custLinFactY="34421" custLinFactNeighborX="-100000" custLinFactNeighborY="100000">
        <dgm:presLayoutVars>
          <dgm:chMax val="1"/>
          <dgm:chPref val="1"/>
          <dgm:bulletEnabled val="1"/>
        </dgm:presLayoutVars>
      </dgm:prSet>
      <dgm:spPr/>
    </dgm:pt>
    <dgm:pt modelId="{B3B621D5-A82F-4A04-9DDA-F97DFBA4B74D}" type="pres">
      <dgm:prSet presAssocID="{7A488AA3-36A7-4FAD-9EFD-409B920412F6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F357E1B9-68E4-4793-B088-B7C75E52A29F}" type="pres">
      <dgm:prSet presAssocID="{7A488AA3-36A7-4FAD-9EFD-409B920412F6}" presName="BalanceSpacing" presStyleCnt="0"/>
      <dgm:spPr/>
    </dgm:pt>
    <dgm:pt modelId="{9568C844-448D-487B-A0F0-09D6F676FF52}" type="pres">
      <dgm:prSet presAssocID="{7A488AA3-36A7-4FAD-9EFD-409B920412F6}" presName="BalanceSpacing1" presStyleCnt="0"/>
      <dgm:spPr/>
    </dgm:pt>
    <dgm:pt modelId="{54378904-2479-492C-86B3-FE031EB883AF}" type="pres">
      <dgm:prSet presAssocID="{B6E05D7F-1D3F-468F-B381-4718983DB8C0}" presName="Accent1Text" presStyleLbl="node1" presStyleIdx="1" presStyleCnt="4" custLinFactNeighborX="-14138" custLinFactNeighborY="1339"/>
      <dgm:spPr/>
    </dgm:pt>
    <dgm:pt modelId="{1011E599-53B5-4908-A583-EC37C3DB7E97}" type="pres">
      <dgm:prSet presAssocID="{B6E05D7F-1D3F-468F-B381-4718983DB8C0}" presName="spaceBetweenRectangles" presStyleCnt="0"/>
      <dgm:spPr/>
    </dgm:pt>
    <dgm:pt modelId="{0ABBE997-7206-4A63-90EE-53F2E467AA9C}" type="pres">
      <dgm:prSet presAssocID="{EB574CF2-56E1-4085-9D6E-38F37EDC0670}" presName="composite" presStyleCnt="0"/>
      <dgm:spPr/>
    </dgm:pt>
    <dgm:pt modelId="{3EBDCAFA-480A-4527-9E1D-579560A60285}" type="pres">
      <dgm:prSet presAssocID="{EB574CF2-56E1-4085-9D6E-38F37EDC0670}" presName="Parent1" presStyleLbl="node1" presStyleIdx="2" presStyleCnt="4" custScaleX="333351" custScaleY="161542" custLinFactY="-20405" custLinFactNeighborX="40270" custLinFactNeighborY="-100000">
        <dgm:presLayoutVars>
          <dgm:chMax val="1"/>
          <dgm:chPref val="1"/>
          <dgm:bulletEnabled val="1"/>
        </dgm:presLayoutVars>
      </dgm:prSet>
      <dgm:spPr/>
    </dgm:pt>
    <dgm:pt modelId="{61C1D28E-6F49-4A19-B33D-75A95A4793C0}" type="pres">
      <dgm:prSet presAssocID="{EB574CF2-56E1-4085-9D6E-38F37EDC0670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E560548B-F7EE-43C2-B806-BBD13D5BB463}" type="pres">
      <dgm:prSet presAssocID="{EB574CF2-56E1-4085-9D6E-38F37EDC0670}" presName="BalanceSpacing" presStyleCnt="0"/>
      <dgm:spPr/>
    </dgm:pt>
    <dgm:pt modelId="{FB95CAC6-616A-458F-BB8B-155F7B0AF4EF}" type="pres">
      <dgm:prSet presAssocID="{EB574CF2-56E1-4085-9D6E-38F37EDC0670}" presName="BalanceSpacing1" presStyleCnt="0"/>
      <dgm:spPr/>
    </dgm:pt>
    <dgm:pt modelId="{1E4658BB-3F7B-4447-B23A-525ABF2B38CA}" type="pres">
      <dgm:prSet presAssocID="{AE2431A9-892D-467B-9D9E-3098D3977932}" presName="Accent1Text" presStyleLbl="node1" presStyleIdx="3" presStyleCnt="4" custScaleX="88596" custScaleY="94149" custLinFactNeighborX="15518" custLinFactNeighborY="13800"/>
      <dgm:spPr/>
    </dgm:pt>
  </dgm:ptLst>
  <dgm:cxnLst>
    <dgm:cxn modelId="{05BA6708-9B53-4D0F-B32C-67853336E70E}" type="presOf" srcId="{7A488AA3-36A7-4FAD-9EFD-409B920412F6}" destId="{A44A4940-6371-499E-8A16-3BC260AB84BD}" srcOrd="0" destOrd="0" presId="urn:microsoft.com/office/officeart/2008/layout/AlternatingHexagons"/>
    <dgm:cxn modelId="{69FDF219-3399-4205-8EF1-16CD2F352C32}" srcId="{BF3E3F39-02D9-493A-A1B2-808FD8AD0D9B}" destId="{EB574CF2-56E1-4085-9D6E-38F37EDC0670}" srcOrd="1" destOrd="0" parTransId="{9426913C-E331-4D49-B956-E30BD1C2BBEF}" sibTransId="{AE2431A9-892D-467B-9D9E-3098D3977932}"/>
    <dgm:cxn modelId="{2612F065-364F-40FB-91BD-7B167D92AF2D}" type="presOf" srcId="{BF3E3F39-02D9-493A-A1B2-808FD8AD0D9B}" destId="{9FB75A3C-18B7-48BC-AFE7-0E22C21EDCD1}" srcOrd="0" destOrd="0" presId="urn:microsoft.com/office/officeart/2008/layout/AlternatingHexagons"/>
    <dgm:cxn modelId="{8453EA55-E8EC-48F6-B318-E923C69A0E3A}" srcId="{BF3E3F39-02D9-493A-A1B2-808FD8AD0D9B}" destId="{7A488AA3-36A7-4FAD-9EFD-409B920412F6}" srcOrd="0" destOrd="0" parTransId="{3902D734-C68E-4348-B2FE-D318ABC14ACD}" sibTransId="{B6E05D7F-1D3F-468F-B381-4718983DB8C0}"/>
    <dgm:cxn modelId="{FCC4BE7C-FC5F-487D-B612-A9DC83EA971B}" type="presOf" srcId="{AE2431A9-892D-467B-9D9E-3098D3977932}" destId="{1E4658BB-3F7B-4447-B23A-525ABF2B38CA}" srcOrd="0" destOrd="0" presId="urn:microsoft.com/office/officeart/2008/layout/AlternatingHexagons"/>
    <dgm:cxn modelId="{9A6016B2-68EE-4A24-A0A6-72B5AC5AF01F}" type="presOf" srcId="{B6E05D7F-1D3F-468F-B381-4718983DB8C0}" destId="{54378904-2479-492C-86B3-FE031EB883AF}" srcOrd="0" destOrd="0" presId="urn:microsoft.com/office/officeart/2008/layout/AlternatingHexagons"/>
    <dgm:cxn modelId="{BC6CFCDF-E101-487A-805E-0F8A0898BD22}" type="presOf" srcId="{EB574CF2-56E1-4085-9D6E-38F37EDC0670}" destId="{3EBDCAFA-480A-4527-9E1D-579560A60285}" srcOrd="0" destOrd="0" presId="urn:microsoft.com/office/officeart/2008/layout/AlternatingHexagons"/>
    <dgm:cxn modelId="{30AFDC0F-AF5F-4F0F-98EC-12DEE4298972}" type="presParOf" srcId="{9FB75A3C-18B7-48BC-AFE7-0E22C21EDCD1}" destId="{B9887D33-634E-4316-A202-241D11014D45}" srcOrd="0" destOrd="0" presId="urn:microsoft.com/office/officeart/2008/layout/AlternatingHexagons"/>
    <dgm:cxn modelId="{388B6E8E-6C2A-4405-B261-73E5A1554A17}" type="presParOf" srcId="{B9887D33-634E-4316-A202-241D11014D45}" destId="{A44A4940-6371-499E-8A16-3BC260AB84BD}" srcOrd="0" destOrd="0" presId="urn:microsoft.com/office/officeart/2008/layout/AlternatingHexagons"/>
    <dgm:cxn modelId="{120F2A73-68F0-4546-823D-5EF1D7866B90}" type="presParOf" srcId="{B9887D33-634E-4316-A202-241D11014D45}" destId="{B3B621D5-A82F-4A04-9DDA-F97DFBA4B74D}" srcOrd="1" destOrd="0" presId="urn:microsoft.com/office/officeart/2008/layout/AlternatingHexagons"/>
    <dgm:cxn modelId="{14C6D144-D859-415F-8841-6E1F6E4B5039}" type="presParOf" srcId="{B9887D33-634E-4316-A202-241D11014D45}" destId="{F357E1B9-68E4-4793-B088-B7C75E52A29F}" srcOrd="2" destOrd="0" presId="urn:microsoft.com/office/officeart/2008/layout/AlternatingHexagons"/>
    <dgm:cxn modelId="{67F1F644-5B03-45E6-95C5-6BE17BF5F65B}" type="presParOf" srcId="{B9887D33-634E-4316-A202-241D11014D45}" destId="{9568C844-448D-487B-A0F0-09D6F676FF52}" srcOrd="3" destOrd="0" presId="urn:microsoft.com/office/officeart/2008/layout/AlternatingHexagons"/>
    <dgm:cxn modelId="{1946E453-9CFE-41F4-AF45-7B46C6DE71DC}" type="presParOf" srcId="{B9887D33-634E-4316-A202-241D11014D45}" destId="{54378904-2479-492C-86B3-FE031EB883AF}" srcOrd="4" destOrd="0" presId="urn:microsoft.com/office/officeart/2008/layout/AlternatingHexagons"/>
    <dgm:cxn modelId="{D504A67E-335F-4B96-8039-459119CC6DC4}" type="presParOf" srcId="{9FB75A3C-18B7-48BC-AFE7-0E22C21EDCD1}" destId="{1011E599-53B5-4908-A583-EC37C3DB7E97}" srcOrd="1" destOrd="0" presId="urn:microsoft.com/office/officeart/2008/layout/AlternatingHexagons"/>
    <dgm:cxn modelId="{FC75C922-5D9C-4C4A-A1C5-AD99019BF481}" type="presParOf" srcId="{9FB75A3C-18B7-48BC-AFE7-0E22C21EDCD1}" destId="{0ABBE997-7206-4A63-90EE-53F2E467AA9C}" srcOrd="2" destOrd="0" presId="urn:microsoft.com/office/officeart/2008/layout/AlternatingHexagons"/>
    <dgm:cxn modelId="{7EF47F9D-9DC4-4A2C-8318-9396F8B004B2}" type="presParOf" srcId="{0ABBE997-7206-4A63-90EE-53F2E467AA9C}" destId="{3EBDCAFA-480A-4527-9E1D-579560A60285}" srcOrd="0" destOrd="0" presId="urn:microsoft.com/office/officeart/2008/layout/AlternatingHexagons"/>
    <dgm:cxn modelId="{26A79446-A865-42A9-B742-C4584910FFC2}" type="presParOf" srcId="{0ABBE997-7206-4A63-90EE-53F2E467AA9C}" destId="{61C1D28E-6F49-4A19-B33D-75A95A4793C0}" srcOrd="1" destOrd="0" presId="urn:microsoft.com/office/officeart/2008/layout/AlternatingHexagons"/>
    <dgm:cxn modelId="{A4567801-E6E1-4EE1-B2BC-2814F11A48CF}" type="presParOf" srcId="{0ABBE997-7206-4A63-90EE-53F2E467AA9C}" destId="{E560548B-F7EE-43C2-B806-BBD13D5BB463}" srcOrd="2" destOrd="0" presId="urn:microsoft.com/office/officeart/2008/layout/AlternatingHexagons"/>
    <dgm:cxn modelId="{84230486-28DB-44C6-B1E9-32AD8564BAF9}" type="presParOf" srcId="{0ABBE997-7206-4A63-90EE-53F2E467AA9C}" destId="{FB95CAC6-616A-458F-BB8B-155F7B0AF4EF}" srcOrd="3" destOrd="0" presId="urn:microsoft.com/office/officeart/2008/layout/AlternatingHexagons"/>
    <dgm:cxn modelId="{7CC7D614-53FF-4745-B9E4-A2D5CEF0C846}" type="presParOf" srcId="{0ABBE997-7206-4A63-90EE-53F2E467AA9C}" destId="{1E4658BB-3F7B-4447-B23A-525ABF2B38CA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A4940-6371-499E-8A16-3BC260AB84BD}">
      <dsp:nvSpPr>
        <dsp:cNvPr id="0" name=""/>
        <dsp:cNvSpPr/>
      </dsp:nvSpPr>
      <dsp:spPr>
        <a:xfrm rot="5400000">
          <a:off x="600407" y="2072718"/>
          <a:ext cx="1590952" cy="2340234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b="1" kern="1200" dirty="0"/>
            <a:t>La loi du 2 août 2021 a inscrit dans le droit la création des cellules PDP au sein des SPSTI.</a:t>
          </a:r>
          <a:endParaRPr lang="en-US" sz="1300" kern="1200" dirty="0"/>
        </a:p>
      </dsp:txBody>
      <dsp:txXfrm rot="-5400000">
        <a:off x="615805" y="2712518"/>
        <a:ext cx="1560156" cy="1060634"/>
      </dsp:txXfrm>
    </dsp:sp>
    <dsp:sp modelId="{B3B621D5-A82F-4A04-9DDA-F97DFBA4B74D}">
      <dsp:nvSpPr>
        <dsp:cNvPr id="0" name=""/>
        <dsp:cNvSpPr/>
      </dsp:nvSpPr>
      <dsp:spPr>
        <a:xfrm>
          <a:off x="3502236" y="926274"/>
          <a:ext cx="1572355" cy="845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378904-2479-492C-86B3-FE031EB883AF}">
      <dsp:nvSpPr>
        <dsp:cNvPr id="0" name=""/>
        <dsp:cNvSpPr/>
      </dsp:nvSpPr>
      <dsp:spPr>
        <a:xfrm rot="5400000">
          <a:off x="650581" y="754936"/>
          <a:ext cx="1408920" cy="1225760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933175" y="882913"/>
        <a:ext cx="843732" cy="969806"/>
      </dsp:txXfrm>
    </dsp:sp>
    <dsp:sp modelId="{3EBDCAFA-480A-4527-9E1D-579560A60285}">
      <dsp:nvSpPr>
        <dsp:cNvPr id="0" name=""/>
        <dsp:cNvSpPr/>
      </dsp:nvSpPr>
      <dsp:spPr>
        <a:xfrm rot="5400000">
          <a:off x="1543329" y="-670055"/>
          <a:ext cx="2275997" cy="4086085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C’est une cellule pluridisciplinaire tournée vers la prévention du risque de désinsertion professionnelle pour les salariés en emploi.</a:t>
          </a:r>
          <a:endParaRPr lang="en-US" sz="1600" kern="1200" dirty="0"/>
        </a:p>
      </dsp:txBody>
      <dsp:txXfrm rot="-5400000">
        <a:off x="1319299" y="614322"/>
        <a:ext cx="2724057" cy="1517331"/>
      </dsp:txXfrm>
    </dsp:sp>
    <dsp:sp modelId="{61C1D28E-6F49-4A19-B33D-75A95A4793C0}">
      <dsp:nvSpPr>
        <dsp:cNvPr id="0" name=""/>
        <dsp:cNvSpPr/>
      </dsp:nvSpPr>
      <dsp:spPr>
        <a:xfrm>
          <a:off x="2479" y="2646721"/>
          <a:ext cx="1521633" cy="845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658BB-3F7B-4447-B23A-525ABF2B38CA}">
      <dsp:nvSpPr>
        <dsp:cNvPr id="0" name=""/>
        <dsp:cNvSpPr/>
      </dsp:nvSpPr>
      <dsp:spPr>
        <a:xfrm rot="5400000">
          <a:off x="3038507" y="2720841"/>
          <a:ext cx="1326484" cy="1085974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 rot="-5400000">
        <a:off x="3323349" y="2801624"/>
        <a:ext cx="756800" cy="924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C7038-5862-4337-A4B6-1079CCA1AD57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1204A-C4F1-478F-80AE-1F332CF884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9502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F78F2A-F916-4241-8506-35DBD8609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185225-EC68-47A9-A7B3-B1255F0C4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D48CA5-EE73-4F2C-9881-BA764EB0B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3E76-E38F-4111-B1EA-55D8AA04F68D}" type="datetime1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BDC54F-FB2C-4751-8D39-193AC627F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4BE890-22F8-4A2F-BB26-E368DF5B1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378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76C77-A2B4-4149-B0D3-49705E8B6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8F80F29-CF28-49EB-B22E-06ABFF0F2B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F37B60-ADF7-43B7-9D01-A1507DE4A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5A7C3-41D3-4B9C-B576-A1C6B088498F}" type="datetime1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6E2715-41CF-4064-B40C-46727023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FD748-A02F-4B23-988F-117B5DE1F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911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4C554F5-0F92-472D-9610-DD9910BF13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07A1BA-CBD4-4549-AF1D-373FAA797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9410DC-363E-4F82-AC07-15ECDFF0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CFB6D-F2A7-4855-82F3-ED58A135EC96}" type="datetime1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F29D5A-CBE5-4A66-95E1-110A89FA1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7E6040-655A-47A2-B68E-AA3426FCE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41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1AA629-B91E-4237-B395-54022F78F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D153B5-37A2-402D-A94A-B9BC5816B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F781F2-F44B-4AFE-A495-A635E0EEC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5D50-B223-4B7A-BCB7-EB3674D6048E}" type="datetime1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AFD47F-6E1E-42EA-B7E9-E2A304549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B6EE8D-2DD9-4EDB-AD49-8987C254C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243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442E32-5DF2-497D-8AD8-1FCEEA084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B116B0-D5FC-4600-BBEA-A3F0B4232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1EF078-0E87-4408-A328-DE71907EB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AEFF-17A5-42E6-98E0-5C964E55E360}" type="datetime1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3F34D0-13A8-4123-9EF7-87FD0755C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ABE5E0-C833-48C8-BB7B-1E940755A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85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74D813-8B74-479B-A865-29A8152E9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39C2CC-9C73-4E51-8496-C8A248882C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CAE98B-0610-45DA-83C5-BCA4686DE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8FC4974-47FF-482E-BD3C-A962EC27E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C9C9-84ED-4CE7-A9D8-87CB389583CD}" type="datetime1">
              <a:rPr lang="fr-FR" smtClean="0"/>
              <a:t>20/06/2025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44B510-4B63-4ED7-B441-65C4A06E0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903F87-97DA-4E7B-8577-1E2BACC1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586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6266F9-ABD1-42CA-9199-2FFB048E7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ADAA68-A643-455C-B378-1E227C74B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70F61AF-E03D-4AB2-BABC-B0490617B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B4F1F77-A2BF-4034-93C3-970AB6484C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A2B46D8-0ECC-4CBF-B22E-41664820F0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4C2C3DF-4F7F-4BAC-8351-73A5E6669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1BA3-3B20-4361-91EB-28B352F3ED92}" type="datetime1">
              <a:rPr lang="fr-FR" smtClean="0"/>
              <a:t>20/06/2025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245A44E-F615-47E3-8412-B0117C3B9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FA49642-229B-429F-B27E-3DB0C168A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939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13E0C6-2209-4E57-9CAA-8B792CF44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77AB2B7-A93F-4095-AA50-0485D9069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95D3-AC36-4BA6-9A1E-23FD2847F29D}" type="datetime1">
              <a:rPr lang="fr-FR" smtClean="0"/>
              <a:t>20/06/2025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0F921B2-2CD6-4261-AB13-DBEB5A073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BE009F7-3A86-4E9E-A0DD-BD24C8924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905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EE4827D-E5C6-466A-9D34-F6AE50727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713C-A014-4977-AFB9-C46D946908D8}" type="datetime1">
              <a:rPr lang="fr-FR" smtClean="0"/>
              <a:t>20/06/2025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0068C7B-A51A-4144-AF54-8B8D907FF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30BEB8B-AE1A-4B13-B14C-F15CF8AB6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99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AE6BEF-2087-4F50-B8F6-D24F3BEB6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C2CBAE-49F4-466A-9A85-1FAA5896E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724754-A1D0-4312-9936-F0A106B5A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246F3B-A660-44DA-ADDA-5717E7EC8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DC9CB-48A2-43CA-8033-A47D443F712E}" type="datetime1">
              <a:rPr lang="fr-FR" smtClean="0"/>
              <a:t>20/06/2025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2D3C73-46E5-4610-8AE8-2A87DB379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A5C77C-2DF3-4F08-B213-C484A05C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77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2DB459-3A04-4084-A020-EB5C54595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ED4F6A5-7224-4B97-B719-24E2D279F8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46AEADF-958F-40A1-B879-FCE52E3D8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E79812-1270-4463-9B6F-3FC62239E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905F-A7EC-41D2-9DDE-0E28A51853EB}" type="datetime1">
              <a:rPr lang="fr-FR" smtClean="0"/>
              <a:t>20/06/2025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420976-A9A4-4CF4-8793-CD52B2FE6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090559-5D64-4A06-89F0-3EF1658D6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5381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0E024AA-6B8C-4169-9101-6B0566629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860E47F-DD32-40D9-99C7-5D677C174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391461-1470-4452-BF66-BEDDE0156C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483CF-247A-4743-955D-CB087B04F3EC}" type="datetime1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75A83A-A8C8-4F04-B095-95CE92F09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6908AF-F7DC-471D-9575-5BDE25CCF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18972-DEB6-4D31-AFAE-866D6E0BD9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08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stib59.fr/offre-socle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B143D09-5B37-4825-B1D2-6FE71F2E9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0968" y="3199191"/>
            <a:ext cx="8921672" cy="1713305"/>
          </a:xfrm>
        </p:spPr>
        <p:txBody>
          <a:bodyPr anchor="b">
            <a:normAutofit/>
          </a:bodyPr>
          <a:lstStyle/>
          <a:p>
            <a:r>
              <a:rPr lang="fr-FR" sz="3800" b="1" dirty="0"/>
              <a:t>Présentation de la Cellule de la prévention du risque de désinsertion professionnelle – </a:t>
            </a:r>
            <a:br>
              <a:rPr lang="fr-FR" sz="3800" b="1" dirty="0"/>
            </a:br>
            <a:r>
              <a:rPr lang="fr-FR" sz="3800" b="1" dirty="0"/>
              <a:t>Dite « CELLULE PDP SSTIB »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8E32D25-B16D-4F5D-9DF8-E8A674365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550" y="1449481"/>
            <a:ext cx="4690450" cy="1352676"/>
          </a:xfrm>
          <a:prstGeom prst="rect">
            <a:avLst/>
          </a:prstGeom>
        </p:spPr>
      </p:pic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ED9F00B-CB43-AD4B-B5BA-6CDDAA03F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C4AE-ABF7-478B-A23E-DE8E67A6666E}" type="datetime1">
              <a:rPr lang="fr-FR" smtClean="0"/>
              <a:t>20/06/2025</a:t>
            </a:fld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DB114201-E697-99D8-8B54-50D7E5427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300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76029" y="623275"/>
            <a:ext cx="6570797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1B5B7F7-624D-4AC4-9938-736DB9A88447}"/>
              </a:ext>
            </a:extLst>
          </p:cNvPr>
          <p:cNvSpPr txBox="1"/>
          <p:nvPr/>
        </p:nvSpPr>
        <p:spPr>
          <a:xfrm>
            <a:off x="5465660" y="986589"/>
            <a:ext cx="5976372" cy="473988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571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La cellule PDP du SSTIB </a:t>
            </a:r>
            <a:r>
              <a:rPr lang="en-US" sz="1600" dirty="0" err="1"/>
              <a:t>est</a:t>
            </a:r>
            <a:r>
              <a:rPr lang="en-US" sz="1600" dirty="0"/>
              <a:t> </a:t>
            </a:r>
            <a:r>
              <a:rPr lang="en-US" sz="1600" dirty="0" err="1"/>
              <a:t>composée</a:t>
            </a:r>
            <a:r>
              <a:rPr lang="en-US" sz="1600" dirty="0"/>
              <a:t> de la façon </a:t>
            </a:r>
            <a:r>
              <a:rPr lang="en-US" sz="1600" dirty="0" err="1"/>
              <a:t>suivante</a:t>
            </a:r>
            <a:r>
              <a:rPr lang="en-US" sz="1600" dirty="0"/>
              <a:t> :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Un </a:t>
            </a:r>
            <a:r>
              <a:rPr lang="en-US" sz="1600" b="1" dirty="0" err="1"/>
              <a:t>médecin</a:t>
            </a:r>
            <a:r>
              <a:rPr lang="en-US" sz="1600" b="1" dirty="0"/>
              <a:t> du travail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Un </a:t>
            </a:r>
            <a:r>
              <a:rPr lang="en-US" sz="1600" b="1" dirty="0" err="1"/>
              <a:t>infirmier</a:t>
            </a:r>
            <a:r>
              <a:rPr lang="en-US" sz="1600" b="1" dirty="0"/>
              <a:t> de santé au travail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Un </a:t>
            </a:r>
            <a:r>
              <a:rPr lang="en-US" sz="1600" b="1" dirty="0" err="1"/>
              <a:t>ergonome</a:t>
            </a:r>
            <a:r>
              <a:rPr lang="en-US" sz="1600" b="1" dirty="0"/>
              <a:t> et </a:t>
            </a:r>
            <a:r>
              <a:rPr lang="en-US" sz="1600" b="1" dirty="0" err="1"/>
              <a:t>psychologue</a:t>
            </a:r>
            <a:r>
              <a:rPr lang="en-US" sz="1600" b="1" dirty="0"/>
              <a:t> du travail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Une </a:t>
            </a:r>
            <a:r>
              <a:rPr lang="en-US" sz="1600" b="1" dirty="0" err="1"/>
              <a:t>assistante</a:t>
            </a:r>
            <a:r>
              <a:rPr lang="en-US" sz="1600" b="1" dirty="0"/>
              <a:t> administrative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Une </a:t>
            </a:r>
            <a:r>
              <a:rPr lang="en-US" sz="1600" b="1" dirty="0" err="1"/>
              <a:t>chargée</a:t>
            </a:r>
            <a:r>
              <a:rPr lang="en-US" sz="1600" b="1" dirty="0"/>
              <a:t> de mission</a:t>
            </a: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sz="1600" b="1" dirty="0"/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b="1" dirty="0"/>
              <a:t>Grâce au travail </a:t>
            </a:r>
            <a:r>
              <a:rPr lang="en-US" sz="1600" b="1" dirty="0" err="1"/>
              <a:t>en</a:t>
            </a:r>
            <a:r>
              <a:rPr lang="en-US" sz="1600" b="1" dirty="0"/>
              <a:t> réseau, la cellule met </a:t>
            </a:r>
            <a:r>
              <a:rPr lang="en-US" sz="1600" b="1" dirty="0" err="1"/>
              <a:t>en</a:t>
            </a:r>
            <a:r>
              <a:rPr lang="en-US" sz="1600" b="1" dirty="0"/>
              <a:t> </a:t>
            </a:r>
            <a:r>
              <a:rPr lang="en-US" sz="1600" b="1" dirty="0" err="1"/>
              <a:t>œuvre</a:t>
            </a:r>
            <a:r>
              <a:rPr lang="en-US" sz="1600" b="1" dirty="0"/>
              <a:t> un </a:t>
            </a:r>
            <a:r>
              <a:rPr lang="en-US" sz="1600" b="1" dirty="0" err="1"/>
              <a:t>accompagnement</a:t>
            </a:r>
            <a:r>
              <a:rPr lang="en-US" sz="1600" b="1" dirty="0"/>
              <a:t> des </a:t>
            </a:r>
            <a:r>
              <a:rPr lang="en-US" sz="1600" b="1" dirty="0" err="1"/>
              <a:t>salariés</a:t>
            </a:r>
            <a:r>
              <a:rPr lang="en-US" sz="1600" b="1" dirty="0"/>
              <a:t> et des </a:t>
            </a:r>
            <a:r>
              <a:rPr lang="en-US" sz="1600" b="1" dirty="0" err="1"/>
              <a:t>entreprises</a:t>
            </a:r>
            <a:r>
              <a:rPr lang="en-US" sz="1600" b="1" dirty="0"/>
              <a:t> </a:t>
            </a:r>
            <a:r>
              <a:rPr lang="en-US" sz="1600" b="1" dirty="0" err="1"/>
              <a:t>vers</a:t>
            </a:r>
            <a:r>
              <a:rPr lang="en-US" sz="1600" b="1" dirty="0"/>
              <a:t> </a:t>
            </a:r>
            <a:r>
              <a:rPr lang="en-US" sz="1600" b="1" dirty="0" err="1"/>
              <a:t>une</a:t>
            </a:r>
            <a:r>
              <a:rPr lang="en-US" sz="1600" b="1" dirty="0"/>
              <a:t> solution de </a:t>
            </a:r>
            <a:r>
              <a:rPr lang="en-US" sz="1600" b="1" dirty="0" err="1"/>
              <a:t>maintien</a:t>
            </a:r>
            <a:r>
              <a:rPr lang="en-US" sz="1600" b="1" dirty="0"/>
              <a:t> </a:t>
            </a:r>
            <a:r>
              <a:rPr lang="en-US" sz="1600" b="1" dirty="0" err="1"/>
              <a:t>en</a:t>
            </a:r>
            <a:r>
              <a:rPr lang="en-US" sz="1600" b="1" dirty="0"/>
              <a:t> </a:t>
            </a:r>
            <a:r>
              <a:rPr lang="en-US" sz="1600" b="1" dirty="0" err="1"/>
              <a:t>emploi</a:t>
            </a:r>
            <a:r>
              <a:rPr lang="en-US" sz="1600" b="1" dirty="0"/>
              <a:t>, </a:t>
            </a:r>
            <a:r>
              <a:rPr lang="en-US" sz="1600" b="1" dirty="0" err="1"/>
              <a:t>adaptée</a:t>
            </a:r>
            <a:r>
              <a:rPr lang="en-US" sz="1600" b="1" dirty="0"/>
              <a:t> à </a:t>
            </a:r>
            <a:r>
              <a:rPr lang="en-US" sz="1600" b="1" dirty="0" err="1"/>
              <a:t>chaque</a:t>
            </a:r>
            <a:r>
              <a:rPr lang="en-US" sz="1600" b="1" dirty="0"/>
              <a:t> situation.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b="1" dirty="0"/>
              <a:t> Elle </a:t>
            </a:r>
            <a:r>
              <a:rPr lang="en-US" sz="1600" b="1" dirty="0" err="1"/>
              <a:t>peut</a:t>
            </a:r>
            <a:r>
              <a:rPr lang="en-US" sz="1600" b="1" dirty="0"/>
              <a:t> </a:t>
            </a:r>
            <a:r>
              <a:rPr lang="en-US" sz="1600" b="1" dirty="0" err="1"/>
              <a:t>donc</a:t>
            </a:r>
            <a:r>
              <a:rPr lang="en-US" sz="1600" b="1" dirty="0"/>
              <a:t> </a:t>
            </a:r>
            <a:r>
              <a:rPr lang="en-US" sz="1600" b="1" dirty="0" err="1"/>
              <a:t>solliciter</a:t>
            </a:r>
            <a:r>
              <a:rPr lang="en-US" sz="1600" b="1" dirty="0"/>
              <a:t> les </a:t>
            </a:r>
            <a:r>
              <a:rPr lang="en-US" sz="1600" b="1" dirty="0" err="1"/>
              <a:t>partenaires</a:t>
            </a:r>
            <a:r>
              <a:rPr lang="en-US" sz="1600" b="1" dirty="0"/>
              <a:t> </a:t>
            </a:r>
            <a:r>
              <a:rPr lang="en-US" sz="1600" b="1" dirty="0" err="1"/>
              <a:t>suivants</a:t>
            </a:r>
            <a:r>
              <a:rPr lang="en-US" sz="1600" b="1" dirty="0"/>
              <a:t> :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1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Service Social de </a:t>
            </a:r>
            <a:r>
              <a:rPr lang="en-US" sz="1600" b="1" dirty="0" err="1"/>
              <a:t>l’entreprise</a:t>
            </a:r>
            <a:endParaRPr lang="en-US" sz="1600" b="1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 err="1"/>
              <a:t>L’assistant</a:t>
            </a:r>
            <a:r>
              <a:rPr lang="en-US" sz="1600" b="1" dirty="0"/>
              <a:t> social de la CARSSAT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MISSION HANDICAP de </a:t>
            </a:r>
            <a:r>
              <a:rPr lang="en-US" sz="1600" b="1" dirty="0" err="1"/>
              <a:t>l’entreprise</a:t>
            </a:r>
            <a:endParaRPr lang="en-US" sz="1600" b="1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CAP EMPOI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CPAM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" b="1" dirty="0"/>
              <a:t>… 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861C34C-4B03-4E53-A022-8EF497504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764" y="1254403"/>
            <a:ext cx="4314450" cy="3681664"/>
          </a:xfrm>
          <a:prstGeom prst="rect">
            <a:avLst/>
          </a:prstGeom>
        </p:spPr>
      </p:pic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014799A-6609-3544-0062-27F62D95C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DC29-7C55-4BC2-823E-94933951E3DE}" type="datetime1">
              <a:rPr lang="fr-FR" smtClean="0"/>
              <a:t>20/06/2025</a:t>
            </a:fld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72B54C6D-235B-B9CE-6A54-9A5CD3827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661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5F47F9-103A-E7ED-F9BB-40A3D71D2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Organigramme fonctionnement de la cellule PDP SSTIB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99FBC82-780C-8B3E-D65B-A9F40FEA8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95D3-AC36-4BA6-9A1E-23FD2847F29D}" type="datetime1">
              <a:rPr lang="fr-FR" smtClean="0"/>
              <a:t>20/06/2025</a:t>
            </a:fld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AB0390-3C7C-1E93-AE27-EDBBAC842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11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5408BFB-C402-E274-43F9-0EE5AEA1CC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0962" y="1043783"/>
            <a:ext cx="7944959" cy="567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37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6F847C8-7801-44D8-8CCA-CDBA7AD91A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600F8C-C8F3-420C-9D3B-E1FBE7BAE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709694CF-E46E-47C3-9FB5-1759B307BF0A}"/>
              </a:ext>
            </a:extLst>
          </p:cNvPr>
          <p:cNvSpPr/>
          <p:nvPr/>
        </p:nvSpPr>
        <p:spPr>
          <a:xfrm>
            <a:off x="1010024" y="1383527"/>
            <a:ext cx="6072333" cy="4175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Comment </a:t>
            </a:r>
            <a:r>
              <a:rPr lang="en-US" sz="5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l’activer</a:t>
            </a: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?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AA55BF2-380C-4942-8AB1-55A6A52A3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D8B37403-93EB-3F6E-A9B4-9D1AA6991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B483-B31C-4DE7-A06F-916FB2D67E5C}" type="datetime1">
              <a:rPr lang="fr-FR" smtClean="0"/>
              <a:t>20/06/2025</a:t>
            </a:fld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CB02BFB-D866-7CF0-4B61-91ABED35F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1283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Open envelope">
            <a:extLst>
              <a:ext uri="{FF2B5EF4-FFF2-40B4-BE49-F238E27FC236}">
                <a16:creationId xmlns:a16="http://schemas.microsoft.com/office/drawing/2014/main" id="{B8A71DC3-7EA2-B9AC-DC48-73332C648A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12502" y="1724179"/>
            <a:ext cx="3510140" cy="3510140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41C67D0-A496-4B86-BF61-263FF9EFD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C456364-33B0-499A-9461-644A00003635}"/>
              </a:ext>
            </a:extLst>
          </p:cNvPr>
          <p:cNvSpPr txBox="1"/>
          <p:nvPr/>
        </p:nvSpPr>
        <p:spPr>
          <a:xfrm>
            <a:off x="5546784" y="1098225"/>
            <a:ext cx="5807016" cy="50729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Comment prendre contact avec la cellule : </a:t>
            </a: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	</a:t>
            </a:r>
            <a:r>
              <a:rPr lang="en-US" dirty="0" err="1"/>
              <a:t>envoyer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demande</a:t>
            </a:r>
            <a:r>
              <a:rPr lang="en-US" dirty="0"/>
              <a:t> à </a:t>
            </a:r>
            <a:r>
              <a:rPr lang="en-US" dirty="0" err="1"/>
              <a:t>l’adresse</a:t>
            </a:r>
            <a:r>
              <a:rPr lang="en-US" dirty="0"/>
              <a:t> </a:t>
            </a:r>
            <a:r>
              <a:rPr lang="en-US" dirty="0" err="1"/>
              <a:t>suivante</a:t>
            </a:r>
            <a:r>
              <a:rPr lang="en-US" dirty="0"/>
              <a:t> : 	</a:t>
            </a:r>
            <a:r>
              <a:rPr lang="en-US" dirty="0" err="1"/>
              <a:t>cellule-pdp@sstiblille,fr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l’onglet</a:t>
            </a:r>
            <a:r>
              <a:rPr lang="en-US" dirty="0"/>
              <a:t> contact de 	</a:t>
            </a:r>
            <a:r>
              <a:rPr lang="en-US" dirty="0" err="1"/>
              <a:t>notre</a:t>
            </a:r>
            <a:r>
              <a:rPr lang="en-US" dirty="0"/>
              <a:t> site internet	</a:t>
            </a: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Nous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recontacterons</a:t>
            </a:r>
            <a:r>
              <a:rPr lang="en-US" dirty="0"/>
              <a:t> pour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orienter</a:t>
            </a:r>
            <a:endParaRPr lang="en-US" dirty="0"/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Si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rencontrez</a:t>
            </a:r>
            <a:r>
              <a:rPr lang="en-US" dirty="0"/>
              <a:t> des </a:t>
            </a:r>
            <a:r>
              <a:rPr lang="en-US" dirty="0" err="1"/>
              <a:t>difficultés</a:t>
            </a:r>
            <a:r>
              <a:rPr lang="en-US" dirty="0"/>
              <a:t>, </a:t>
            </a:r>
            <a:r>
              <a:rPr lang="en-US" dirty="0" err="1"/>
              <a:t>appelez</a:t>
            </a:r>
            <a:r>
              <a:rPr lang="en-US" dirty="0"/>
              <a:t> au 03.20.00.14.00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A875A28-9051-0199-193A-E16733539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2D7C-6FA3-4FC9-ABEA-4514B508854B}" type="datetime1">
              <a:rPr lang="fr-FR" smtClean="0"/>
              <a:t>20/06/2025</a:t>
            </a:fld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6D24E0FB-783D-42D1-F395-E720E83C7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2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6F847C8-7801-44D8-8CCA-CDBA7AD91A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600F8C-C8F3-420C-9D3B-E1FBE7BAE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B14C64-C527-4BFD-943D-DC2CC7C50453}"/>
              </a:ext>
            </a:extLst>
          </p:cNvPr>
          <p:cNvSpPr/>
          <p:nvPr/>
        </p:nvSpPr>
        <p:spPr>
          <a:xfrm>
            <a:off x="1010024" y="1383527"/>
            <a:ext cx="6072333" cy="417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7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Pour plus d’information : </a:t>
            </a:r>
            <a:r>
              <a:rPr lang="en-US" sz="7400" b="1" kern="1200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www.sstib59.fr</a:t>
            </a:r>
            <a:endParaRPr lang="en-US" sz="7400" b="1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AA55BF2-380C-4942-8AB1-55A6A52A3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EA5F985-4DC5-4756-9CAB-2B09365152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2827" y="2571146"/>
            <a:ext cx="2543530" cy="733527"/>
          </a:xfrm>
          <a:prstGeom prst="rect">
            <a:avLst/>
          </a:prstGeom>
        </p:spPr>
      </p:pic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8F154FF4-0B86-3726-068E-AEF6FA4C1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7CA76-DDBB-4066-8F21-794269B40727}" type="datetime1">
              <a:rPr lang="fr-FR" smtClean="0"/>
              <a:t>20/06/2025</a:t>
            </a:fld>
            <a:endParaRPr lang="fr-FR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405687C7-EC12-2E1A-D890-9054BE852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521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llipse 2">
            <a:extLst>
              <a:ext uri="{FF2B5EF4-FFF2-40B4-BE49-F238E27FC236}">
                <a16:creationId xmlns:a16="http://schemas.microsoft.com/office/drawing/2014/main" id="{800DD7C3-AF5E-4213-B354-A253A2AF2F3A}"/>
              </a:ext>
            </a:extLst>
          </p:cNvPr>
          <p:cNvSpPr/>
          <p:nvPr/>
        </p:nvSpPr>
        <p:spPr>
          <a:xfrm>
            <a:off x="5138928" y="1338729"/>
            <a:ext cx="4795584" cy="41805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Création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d’une</a:t>
            </a:r>
            <a:r>
              <a:rPr lang="en-US" sz="2400" dirty="0">
                <a:solidFill>
                  <a:schemeClr val="tx1"/>
                </a:solidFill>
              </a:rPr>
              <a:t> cellule de la </a:t>
            </a:r>
            <a:r>
              <a:rPr lang="en-US" sz="2400" dirty="0" err="1">
                <a:solidFill>
                  <a:schemeClr val="tx1"/>
                </a:solidFill>
              </a:rPr>
              <a:t>Prévention</a:t>
            </a:r>
            <a:r>
              <a:rPr lang="en-US" sz="2400" dirty="0">
                <a:solidFill>
                  <a:schemeClr val="tx1"/>
                </a:solidFill>
              </a:rPr>
              <a:t> de la </a:t>
            </a:r>
            <a:r>
              <a:rPr lang="en-US" sz="2400" dirty="0" err="1">
                <a:solidFill>
                  <a:schemeClr val="tx1"/>
                </a:solidFill>
              </a:rPr>
              <a:t>désinsertion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professionnelle</a:t>
            </a:r>
            <a:r>
              <a:rPr lang="en-US" sz="2400" dirty="0">
                <a:solidFill>
                  <a:schemeClr val="tx1"/>
                </a:solidFill>
              </a:rPr>
              <a:t> (PDP) au sein du SSTIB de Lille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F77CEC96-8208-C01A-7549-734818ADA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F45F-892B-494E-8DCA-850F0D19A210}" type="datetime1">
              <a:rPr lang="fr-FR" smtClean="0"/>
              <a:t>20/06/2025</a:t>
            </a:fld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78C2A3-1016-DA69-135E-11BB8BFE2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780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6F847C8-7801-44D8-8CCA-CDBA7AD91A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E600F8C-C8F3-420C-9D3B-E1FBE7BAE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60A9954-0249-46A8-9C11-CD7B2751D1F8}"/>
              </a:ext>
            </a:extLst>
          </p:cNvPr>
          <p:cNvSpPr/>
          <p:nvPr/>
        </p:nvSpPr>
        <p:spPr>
          <a:xfrm>
            <a:off x="1010024" y="1383527"/>
            <a:ext cx="6072333" cy="4175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7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Qu’est</a:t>
            </a:r>
            <a:r>
              <a:rPr lang="en-US" sz="7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</a:t>
            </a:r>
            <a:r>
              <a:rPr lang="en-US" sz="7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</a:t>
            </a:r>
            <a:r>
              <a:rPr lang="en-US" sz="7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-que </a:t>
            </a:r>
            <a:r>
              <a:rPr lang="en-US" sz="7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c’est</a:t>
            </a:r>
            <a:r>
              <a:rPr lang="en-US" sz="7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AA55BF2-380C-4942-8AB1-55A6A52A3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5743A260-23FF-FCD0-F9BE-92B93B317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0ED5-7AAC-4320-BB83-C9727D5A3A67}" type="datetime1">
              <a:rPr lang="fr-FR" smtClean="0"/>
              <a:t>20/06/2025</a:t>
            </a:fld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B03BA8-E0DB-B1FC-3AAB-920CEE426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757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9">
            <a:extLst>
              <a:ext uri="{FF2B5EF4-FFF2-40B4-BE49-F238E27FC236}">
                <a16:creationId xmlns:a16="http://schemas.microsoft.com/office/drawing/2014/main" id="{79FCBE05-E963-41B2-97FD-8631A61EB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1250" y="323519"/>
            <a:ext cx="7217311" cy="6212748"/>
          </a:xfrm>
          <a:custGeom>
            <a:avLst/>
            <a:gdLst>
              <a:gd name="connsiteX0" fmla="*/ 0 w 7217311"/>
              <a:gd name="connsiteY0" fmla="*/ 0 h 6212748"/>
              <a:gd name="connsiteX1" fmla="*/ 1121310 w 7217311"/>
              <a:gd name="connsiteY1" fmla="*/ 0 h 6212748"/>
              <a:gd name="connsiteX2" fmla="*/ 1837014 w 7217311"/>
              <a:gd name="connsiteY2" fmla="*/ 0 h 6212748"/>
              <a:gd name="connsiteX3" fmla="*/ 2893412 w 7217311"/>
              <a:gd name="connsiteY3" fmla="*/ 0 h 6212748"/>
              <a:gd name="connsiteX4" fmla="*/ 3635911 w 7217311"/>
              <a:gd name="connsiteY4" fmla="*/ 0 h 6212748"/>
              <a:gd name="connsiteX5" fmla="*/ 3635913 w 7217311"/>
              <a:gd name="connsiteY5" fmla="*/ 0 h 6212748"/>
              <a:gd name="connsiteX6" fmla="*/ 7217311 w 7217311"/>
              <a:gd name="connsiteY6" fmla="*/ 0 h 6212748"/>
              <a:gd name="connsiteX7" fmla="*/ 7217311 w 7217311"/>
              <a:gd name="connsiteY7" fmla="*/ 2864954 h 6212748"/>
              <a:gd name="connsiteX8" fmla="*/ 3773866 w 7217311"/>
              <a:gd name="connsiteY8" fmla="*/ 6212748 h 6212748"/>
              <a:gd name="connsiteX9" fmla="*/ 2893412 w 7217311"/>
              <a:gd name="connsiteY9" fmla="*/ 6212748 h 6212748"/>
              <a:gd name="connsiteX10" fmla="*/ 2893412 w 7217311"/>
              <a:gd name="connsiteY10" fmla="*/ 6210962 h 6212748"/>
              <a:gd name="connsiteX11" fmla="*/ 1837014 w 7217311"/>
              <a:gd name="connsiteY11" fmla="*/ 6210962 h 6212748"/>
              <a:gd name="connsiteX12" fmla="*/ 1837014 w 7217311"/>
              <a:gd name="connsiteY12" fmla="*/ 6212748 h 6212748"/>
              <a:gd name="connsiteX13" fmla="*/ 0 w 7217311"/>
              <a:gd name="connsiteY13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217311" h="6212748">
                <a:moveTo>
                  <a:pt x="0" y="0"/>
                </a:moveTo>
                <a:lnTo>
                  <a:pt x="1121310" y="0"/>
                </a:lnTo>
                <a:lnTo>
                  <a:pt x="1837014" y="0"/>
                </a:lnTo>
                <a:lnTo>
                  <a:pt x="2893412" y="0"/>
                </a:lnTo>
                <a:lnTo>
                  <a:pt x="3635911" y="0"/>
                </a:lnTo>
                <a:lnTo>
                  <a:pt x="3635913" y="0"/>
                </a:lnTo>
                <a:lnTo>
                  <a:pt x="7217311" y="0"/>
                </a:lnTo>
                <a:lnTo>
                  <a:pt x="7217311" y="2864954"/>
                </a:lnTo>
                <a:lnTo>
                  <a:pt x="3773866" y="6212748"/>
                </a:lnTo>
                <a:lnTo>
                  <a:pt x="2893412" y="6212748"/>
                </a:lnTo>
                <a:lnTo>
                  <a:pt x="2893412" y="6210962"/>
                </a:lnTo>
                <a:lnTo>
                  <a:pt x="1837014" y="6210962"/>
                </a:lnTo>
                <a:lnTo>
                  <a:pt x="1837014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4D233ACE-F3A1-4543-B9F4-425DDA579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ZoneTexte 1">
            <a:extLst>
              <a:ext uri="{FF2B5EF4-FFF2-40B4-BE49-F238E27FC236}">
                <a16:creationId xmlns:a16="http://schemas.microsoft.com/office/drawing/2014/main" id="{AB429428-61CE-0607-82A6-EFA5C60C61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0813182"/>
              </p:ext>
            </p:extLst>
          </p:nvPr>
        </p:nvGraphicFramePr>
        <p:xfrm>
          <a:off x="5101143" y="1008993"/>
          <a:ext cx="5077071" cy="4760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 2">
            <a:extLst>
              <a:ext uri="{FF2B5EF4-FFF2-40B4-BE49-F238E27FC236}">
                <a16:creationId xmlns:a16="http://schemas.microsoft.com/office/drawing/2014/main" id="{45B9D68D-F8E0-4890-A51B-F65DEFD18C8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24174" y="4012731"/>
            <a:ext cx="1605527" cy="463017"/>
          </a:xfrm>
          <a:prstGeom prst="rect">
            <a:avLst/>
          </a:prstGeom>
        </p:spPr>
      </p:pic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DD351CC0-9870-94D1-598A-BBB91B6A0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7A52-14CB-484D-A87E-F1F8AA65EAAB}" type="datetime1">
              <a:rPr lang="fr-FR" smtClean="0"/>
              <a:t>20/06/2025</a:t>
            </a:fld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BEA029-71E7-0F6B-61C4-FF76D930F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75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06F847C8-7801-44D8-8CCA-CDBA7AD91A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E600F8C-C8F3-420C-9D3B-E1FBE7BAE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39CFDE2E-740F-4317-BD1E-6ED0932A7D1E}"/>
              </a:ext>
            </a:extLst>
          </p:cNvPr>
          <p:cNvSpPr/>
          <p:nvPr/>
        </p:nvSpPr>
        <p:spPr>
          <a:xfrm>
            <a:off x="1010024" y="1383527"/>
            <a:ext cx="6072333" cy="4175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Les missions et les objectifs de la PDP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AA55BF2-380C-4942-8AB1-55A6A52A3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4FE951EC-7161-D89E-0009-6232E81DE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858E-39E8-49FC-B8F0-1F216EEB6C1B}" type="datetime1">
              <a:rPr lang="fr-FR" smtClean="0"/>
              <a:t>20/06/2025</a:t>
            </a:fld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674E3A-4F43-7F96-004D-C549A40AD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6126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8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C631C14F-2708-47B5-9C58-0B2429F2CA5F}"/>
              </a:ext>
            </a:extLst>
          </p:cNvPr>
          <p:cNvSpPr txBox="1"/>
          <p:nvPr/>
        </p:nvSpPr>
        <p:spPr>
          <a:xfrm>
            <a:off x="5139915" y="1754372"/>
            <a:ext cx="5035444" cy="42865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Identifier les situations </a:t>
            </a:r>
            <a:r>
              <a:rPr lang="en-US" sz="2600" b="1" dirty="0" err="1"/>
              <a:t>individuelles</a:t>
            </a:r>
            <a:endParaRPr lang="en-US" sz="26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b="1" dirty="0"/>
          </a:p>
          <a:p>
            <a:pPr marL="28575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Proposer des actions de </a:t>
            </a:r>
            <a:r>
              <a:rPr lang="en-US" sz="2600" b="1" dirty="0" err="1"/>
              <a:t>sensibilisation</a:t>
            </a:r>
            <a:r>
              <a:rPr lang="en-US" sz="2600" b="1" dirty="0"/>
              <a:t> et de </a:t>
            </a:r>
            <a:r>
              <a:rPr lang="en-US" sz="2600" b="1" dirty="0" err="1"/>
              <a:t>prévention</a:t>
            </a:r>
            <a:endParaRPr lang="en-US" sz="2600" b="1" dirty="0"/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b="1" dirty="0"/>
          </a:p>
          <a:p>
            <a:pPr marL="28575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1" dirty="0" err="1"/>
              <a:t>Participer</a:t>
            </a:r>
            <a:r>
              <a:rPr lang="en-US" sz="2600" b="1" dirty="0"/>
              <a:t> à </a:t>
            </a:r>
            <a:r>
              <a:rPr lang="en-US" sz="2600" b="1" dirty="0" err="1"/>
              <a:t>l’accompagnement</a:t>
            </a:r>
            <a:r>
              <a:rPr lang="en-US" sz="2600" b="1" dirty="0"/>
              <a:t> du </a:t>
            </a:r>
            <a:r>
              <a:rPr lang="en-US" sz="2600" b="1" dirty="0" err="1"/>
              <a:t>travailleur</a:t>
            </a:r>
            <a:r>
              <a:rPr lang="en-US" sz="2600" b="1" dirty="0"/>
              <a:t> </a:t>
            </a:r>
            <a:r>
              <a:rPr lang="en-US" sz="2600" b="1" dirty="0" err="1"/>
              <a:t>éligible</a:t>
            </a:r>
            <a:r>
              <a:rPr lang="en-US" sz="2600" b="1" dirty="0"/>
              <a:t> aux actions de </a:t>
            </a:r>
            <a:r>
              <a:rPr lang="en-US" sz="2600" b="1" dirty="0" err="1"/>
              <a:t>prévention</a:t>
            </a:r>
            <a:r>
              <a:rPr lang="en-US" sz="2600" b="1" dirty="0"/>
              <a:t> de la </a:t>
            </a:r>
            <a:r>
              <a:rPr lang="en-US" sz="2600" b="1" dirty="0" err="1"/>
              <a:t>désinsertion</a:t>
            </a:r>
            <a:r>
              <a:rPr lang="en-US" sz="2600" b="1" dirty="0"/>
              <a:t> </a:t>
            </a:r>
            <a:r>
              <a:rPr lang="en-US" sz="2600" b="1" dirty="0" err="1"/>
              <a:t>professionnelle</a:t>
            </a:r>
            <a:r>
              <a:rPr lang="en-US" sz="2600" b="1" dirty="0"/>
              <a:t>.</a:t>
            </a:r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b="1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Proposer des </a:t>
            </a:r>
            <a:r>
              <a:rPr lang="en-US" sz="2600" b="1" dirty="0" err="1"/>
              <a:t>préconisations</a:t>
            </a:r>
            <a:r>
              <a:rPr lang="en-US" sz="2600" b="1" dirty="0"/>
              <a:t>, </a:t>
            </a:r>
            <a:r>
              <a:rPr lang="en-US" sz="2600" b="1" dirty="0" err="1"/>
              <a:t>en</a:t>
            </a:r>
            <a:r>
              <a:rPr lang="en-US" sz="2600" b="1" dirty="0"/>
              <a:t> lien avec </a:t>
            </a:r>
            <a:r>
              <a:rPr lang="en-US" sz="2600" b="1" dirty="0" err="1"/>
              <a:t>l’employeur</a:t>
            </a:r>
            <a:r>
              <a:rPr lang="en-US" sz="2600" b="1" dirty="0"/>
              <a:t> et le </a:t>
            </a:r>
            <a:r>
              <a:rPr lang="en-US" sz="2600" b="1" dirty="0" err="1"/>
              <a:t>travailleur</a:t>
            </a:r>
            <a:endParaRPr lang="en-US" sz="26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Les </a:t>
            </a:r>
            <a:r>
              <a:rPr lang="en-US" sz="2600" b="1" dirty="0" err="1"/>
              <a:t>objectifs</a:t>
            </a:r>
            <a:r>
              <a:rPr lang="en-US" sz="2600" b="1" dirty="0"/>
              <a:t> </a:t>
            </a:r>
            <a:r>
              <a:rPr lang="en-US" sz="2600" b="1" u="sng" dirty="0" err="1"/>
              <a:t>sont</a:t>
            </a:r>
            <a:r>
              <a:rPr lang="en-US" sz="2600" b="1" u="sng" dirty="0"/>
              <a:t> un </a:t>
            </a:r>
            <a:r>
              <a:rPr lang="en-US" sz="2600" b="1" u="sng" dirty="0" err="1"/>
              <a:t>repérage</a:t>
            </a:r>
            <a:r>
              <a:rPr lang="en-US" sz="2600" b="1" u="sng" dirty="0"/>
              <a:t> </a:t>
            </a:r>
            <a:r>
              <a:rPr lang="en-US" sz="2600" b="1" dirty="0"/>
              <a:t>du </a:t>
            </a:r>
            <a:r>
              <a:rPr lang="en-US" sz="2600" b="1" dirty="0" err="1"/>
              <a:t>risque</a:t>
            </a:r>
            <a:r>
              <a:rPr lang="en-US" sz="2600" b="1" dirty="0"/>
              <a:t> </a:t>
            </a:r>
            <a:r>
              <a:rPr lang="en-US" sz="2600" b="1" u="sng" dirty="0"/>
              <a:t>le plus </a:t>
            </a:r>
            <a:r>
              <a:rPr lang="en-US" sz="2600" b="1" u="sng" dirty="0" err="1"/>
              <a:t>en</a:t>
            </a:r>
            <a:r>
              <a:rPr lang="en-US" sz="2600" b="1" u="sng" dirty="0"/>
              <a:t> </a:t>
            </a:r>
            <a:r>
              <a:rPr lang="en-US" sz="2600" b="1" u="sng" dirty="0" err="1"/>
              <a:t>amont</a:t>
            </a:r>
            <a:r>
              <a:rPr lang="en-US" sz="2600" b="1" u="sng" dirty="0"/>
              <a:t> possible </a:t>
            </a:r>
            <a:r>
              <a:rPr lang="en-US" sz="2600" b="1" dirty="0" err="1"/>
              <a:t>afin</a:t>
            </a:r>
            <a:r>
              <a:rPr lang="en-US" sz="2600" b="1" dirty="0"/>
              <a:t> de </a:t>
            </a:r>
            <a:r>
              <a:rPr lang="en-US" sz="2600" b="1" dirty="0" err="1"/>
              <a:t>favoriser</a:t>
            </a:r>
            <a:r>
              <a:rPr lang="en-US" sz="2600" b="1" dirty="0"/>
              <a:t> le retour à </a:t>
            </a:r>
            <a:r>
              <a:rPr lang="en-US" sz="2600" b="1" dirty="0" err="1"/>
              <a:t>l’emploi</a:t>
            </a:r>
            <a:r>
              <a:rPr lang="en-US" sz="2600" b="1" dirty="0"/>
              <a:t> </a:t>
            </a:r>
            <a:r>
              <a:rPr lang="en-US" sz="2600" b="1" dirty="0" err="1"/>
              <a:t>ou</a:t>
            </a:r>
            <a:r>
              <a:rPr lang="en-US" sz="2600" b="1" dirty="0"/>
              <a:t> le </a:t>
            </a:r>
            <a:r>
              <a:rPr lang="en-US" sz="2600" b="1" dirty="0" err="1"/>
              <a:t>maintien</a:t>
            </a:r>
            <a:r>
              <a:rPr lang="en-US" sz="2600" b="1" dirty="0"/>
              <a:t> </a:t>
            </a:r>
            <a:r>
              <a:rPr lang="en-US" sz="2600" b="1" dirty="0" err="1"/>
              <a:t>en</a:t>
            </a:r>
            <a:r>
              <a:rPr lang="en-US" sz="2600" b="1" dirty="0"/>
              <a:t> </a:t>
            </a:r>
            <a:r>
              <a:rPr lang="en-US" sz="2600" b="1" dirty="0" err="1"/>
              <a:t>emploi</a:t>
            </a:r>
            <a:r>
              <a:rPr lang="en-US" sz="2600" b="1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1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100" b="1" dirty="0"/>
              <a:t> 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b="1" dirty="0"/>
          </a:p>
          <a:p>
            <a:pPr marL="28575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b="1" dirty="0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54D70326-4778-1706-DAA0-355D6E94F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C824-34D1-4281-A5D4-27EF7AE16C10}" type="datetime1">
              <a:rPr lang="fr-FR" smtClean="0"/>
              <a:t>20/06/2025</a:t>
            </a:fld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2DF3D6-8DB3-1474-ACED-B156A56A2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3065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llipse 2">
            <a:extLst>
              <a:ext uri="{FF2B5EF4-FFF2-40B4-BE49-F238E27FC236}">
                <a16:creationId xmlns:a16="http://schemas.microsoft.com/office/drawing/2014/main" id="{0951BEA3-DD4D-47C9-8EEF-1734B950AF03}"/>
              </a:ext>
            </a:extLst>
          </p:cNvPr>
          <p:cNvSpPr/>
          <p:nvPr/>
        </p:nvSpPr>
        <p:spPr>
          <a:xfrm>
            <a:off x="5139913" y="1380839"/>
            <a:ext cx="4795584" cy="41805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chemeClr val="tx1"/>
                </a:solidFill>
                <a:latin typeface="+mj-lt"/>
              </a:rPr>
              <a:t>Pour qui ?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91ABB23-D56B-449B-882F-E3520FA40FD8}"/>
              </a:ext>
            </a:extLst>
          </p:cNvPr>
          <p:cNvSpPr/>
          <p:nvPr/>
        </p:nvSpPr>
        <p:spPr>
          <a:xfrm>
            <a:off x="3048000" y="28288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fr-FR" dirty="0">
                <a:solidFill>
                  <a:srgbClr val="4B4D4C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fr-FR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4419E18-DADC-9653-1411-DCFD0E148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453E-1B76-4A02-B51B-7E326FE08E76}" type="datetime1">
              <a:rPr lang="fr-FR" smtClean="0"/>
              <a:t>20/06/2025</a:t>
            </a:fld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97C73A2-1766-3905-91A6-57A556737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557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ight Triangle 26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95F81FD7-5A05-4CEE-A2B1-3DF8374C9703}"/>
              </a:ext>
            </a:extLst>
          </p:cNvPr>
          <p:cNvSpPr txBox="1"/>
          <p:nvPr/>
        </p:nvSpPr>
        <p:spPr>
          <a:xfrm>
            <a:off x="5115061" y="2488069"/>
            <a:ext cx="5809807" cy="48959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Les </a:t>
            </a:r>
            <a:r>
              <a:rPr lang="en-US" sz="2400" dirty="0" err="1"/>
              <a:t>employeurs</a:t>
            </a:r>
            <a:endParaRPr lang="en-US" sz="24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Les </a:t>
            </a:r>
            <a:r>
              <a:rPr lang="en-US" sz="2400" dirty="0" err="1"/>
              <a:t>salariés</a:t>
            </a:r>
            <a:endParaRPr lang="en-US" sz="24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Les </a:t>
            </a:r>
            <a:r>
              <a:rPr lang="en-US" sz="2400" dirty="0" err="1"/>
              <a:t>acteurs</a:t>
            </a:r>
            <a:r>
              <a:rPr lang="en-US" sz="2400" dirty="0"/>
              <a:t> du </a:t>
            </a:r>
            <a:r>
              <a:rPr lang="en-US" sz="2400" dirty="0" err="1"/>
              <a:t>maintien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emploi</a:t>
            </a: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3A044FBB-4313-F679-776A-2FF14E5F2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66A5D-B224-4146-9B6D-8EEFE375D92C}" type="datetime1">
              <a:rPr lang="fr-FR" smtClean="0"/>
              <a:t>20/06/2025</a:t>
            </a:fld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972E5C-ADE7-BDE0-A4A4-A8D124C0A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94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6F847C8-7801-44D8-8CCA-CDBA7AD91A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600F8C-C8F3-420C-9D3B-E1FBE7BAE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9D187D85-E7D5-4AB9-8C60-D1A63A9E07B9}"/>
              </a:ext>
            </a:extLst>
          </p:cNvPr>
          <p:cNvSpPr/>
          <p:nvPr/>
        </p:nvSpPr>
        <p:spPr>
          <a:xfrm>
            <a:off x="1010024" y="1383527"/>
            <a:ext cx="6072333" cy="4175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Les </a:t>
            </a:r>
            <a:r>
              <a:rPr lang="en-US" sz="5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acteurs</a:t>
            </a: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du </a:t>
            </a:r>
            <a:r>
              <a:rPr lang="en-US" sz="5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maintien</a:t>
            </a: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</a:t>
            </a: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emploi</a:t>
            </a:r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AA55BF2-380C-4942-8AB1-55A6A52A3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F178EFB9-8E58-47A3-1383-BAD07F843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FA0D-1812-4AE6-A114-A4B3D42B9CA2}" type="datetime1">
              <a:rPr lang="fr-FR" smtClean="0"/>
              <a:t>20/06/2025</a:t>
            </a:fld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10D01BAC-9984-6763-BB6A-66A7F0B1A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8972-DEB6-4D31-AFAE-866D6E0BD99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1684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358</Words>
  <Application>Microsoft Office PowerPoint</Application>
  <PresentationFormat>Grand écran</PresentationFormat>
  <Paragraphs>91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Aptos</vt:lpstr>
      <vt:lpstr>Arial</vt:lpstr>
      <vt:lpstr>Calibri</vt:lpstr>
      <vt:lpstr>Calibri Light</vt:lpstr>
      <vt:lpstr>Wingdings</vt:lpstr>
      <vt:lpstr>Thème Office</vt:lpstr>
      <vt:lpstr>Présentation de la Cellule de la prévention du risque de désinsertion professionnelle –  Dite « CELLULE PDP SSTIB »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Organigramme fonctionnement de la cellule PDP SSTIB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 la Cellule de la prévention du risque de désinsertion professionnelle – PDP -</dc:title>
  <dc:creator>Camille DEBOURNONVILLE</dc:creator>
  <cp:lastModifiedBy>Rodolphe Jouin</cp:lastModifiedBy>
  <cp:revision>14</cp:revision>
  <dcterms:created xsi:type="dcterms:W3CDTF">2023-07-13T08:17:24Z</dcterms:created>
  <dcterms:modified xsi:type="dcterms:W3CDTF">2025-06-20T13:30:36Z</dcterms:modified>
</cp:coreProperties>
</file>