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92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5B83F2-FB0F-49DE-8999-5E74FF4C273F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50AEBC-F29C-40E3-B249-A95A8CAFE1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0968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B32C31BA-67D8-413F-A5DD-028125073D1D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1270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C4291C-E930-0B02-F763-4D6035174A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3153354-98DD-9D31-5EA6-8563F74D43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C12EF5-8340-630A-FB62-9BEB2D488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6DDF2-3A21-48AF-95A8-00DD8BA59502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1408C60-4B2A-03B5-6452-840EB6BEE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F6C8F6-65E8-FCA0-A2C7-EAE08A806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71EBA-02DB-46E9-8093-A1DCCA3DD4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4828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35C127-042F-A31B-E018-E7CA44A21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F4398E1-33F9-D018-8181-70F75C0099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86AD5FB-EDE5-AF0C-43CC-49355D04C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6DDF2-3A21-48AF-95A8-00DD8BA59502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E2082D-E2E5-570E-8FBC-A5AC4EF00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5510BF1-D997-D440-7329-F9A505385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71EBA-02DB-46E9-8093-A1DCCA3DD4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495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231460B-FE45-4D56-90FC-97E45973FD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979593B-9AC4-BFFE-F3C3-1BDD00145E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973C214-52A3-6792-61B5-1C930445C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6DDF2-3A21-48AF-95A8-00DD8BA59502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B4128D2-9A6D-5897-630E-24F24D4B3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A849E2E-A077-8DD6-C665-1C8F56B78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71EBA-02DB-46E9-8093-A1DCCA3DD4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3750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CC1534-9D13-43E9-BC8B-5694C28527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37" y="308698"/>
            <a:ext cx="5238313" cy="853352"/>
          </a:xfrm>
        </p:spPr>
        <p:txBody>
          <a:bodyPr rtlCol="0">
            <a:noAutofit/>
          </a:bodyPr>
          <a:lstStyle>
            <a:lvl1pPr>
              <a:defRPr sz="3600" b="1"/>
            </a:lvl1pPr>
          </a:lstStyle>
          <a:p>
            <a:pPr rtl="0"/>
            <a:r>
              <a:rPr lang="fr-FR" noProof="0"/>
              <a:t>CLIQUEZ POUR MODIFIER LE STYLE DU TITRE DE MASQUE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63A8573-17E8-4191-86F9-ABE0BA279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08D0221-D834-448F-ABDB-460E77CDC504}" type="datetime1">
              <a:rPr lang="fr-FR" noProof="0" smtClean="0"/>
              <a:t>18/08/2026</a:t>
            </a:fld>
            <a:endParaRPr lang="fr-FR" noProof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3D92FA6-D8B1-4403-B9DD-E60A4F351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0C2CB2D-6860-4817-B66C-9C44DC4CA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183C82E0-1F49-4A07-A8B3-E2F2CBAC03B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5737" y="979487"/>
            <a:ext cx="3581400" cy="365126"/>
          </a:xfrm>
        </p:spPr>
        <p:txBody>
          <a:bodyPr rtlCol="0">
            <a:noAutofit/>
          </a:bodyPr>
          <a:lstStyle>
            <a:lvl1pPr marL="0" indent="0">
              <a:spcBef>
                <a:spcPts val="900"/>
              </a:spcBef>
              <a:buNone/>
              <a:defRPr sz="2000" b="1">
                <a:latin typeface="+mj-lt"/>
              </a:defRPr>
            </a:lvl1pPr>
          </a:lstStyle>
          <a:p>
            <a:pPr lvl="0" rtl="0"/>
            <a:r>
              <a:rPr lang="fr-FR" noProof="0"/>
              <a:t>Modifiez les styles du texte</a:t>
            </a:r>
          </a:p>
        </p:txBody>
      </p:sp>
    </p:spTree>
    <p:extLst>
      <p:ext uri="{BB962C8B-B14F-4D97-AF65-F5344CB8AC3E}">
        <p14:creationId xmlns:p14="http://schemas.microsoft.com/office/powerpoint/2010/main" val="1307642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0F0A06-347C-C811-8047-D19D19E52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3B0B841-736F-C6CA-8024-B7E66E5240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2FC5BC-1BBD-C276-BDB4-139922F3E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6DDF2-3A21-48AF-95A8-00DD8BA59502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06A997-FC43-8F3C-ADCA-09EB25993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FB395E2-12FE-FFCF-ABA6-F423260D8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71EBA-02DB-46E9-8093-A1DCCA3DD4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5857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BC74D1-14A9-49E4-41D0-D9832BA5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0E617D5-8E69-6854-244E-32E953E189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82E6368-3CA0-52F6-E19E-609724854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6DDF2-3A21-48AF-95A8-00DD8BA59502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54D4527-6E2A-05A5-41C3-84960166B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4C5DDB-A0BF-C495-3BA5-D4D1F171D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71EBA-02DB-46E9-8093-A1DCCA3DD4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9842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CCEE6B-24E9-F900-7058-6C9A419F6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6300256-C34E-DBE3-15B7-A278E8B550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8896B85-1D10-9BC2-CAFC-D081476B71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32447AA-B171-122A-AA9E-CC59ADC32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6DDF2-3A21-48AF-95A8-00DD8BA59502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21516BA-8B24-3197-D7DC-1F2446B32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D8ED68E-0189-0EEF-A323-7FF88FC33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71EBA-02DB-46E9-8093-A1DCCA3DD4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311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3D808D-029B-7BA4-E422-903E8E0E2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40B38FB-26D1-5CA9-A0D3-53BC80B8E1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968F469-E243-3CD6-7778-D05DDE6032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A3122D8-6BD5-7B6E-4B1B-545418A52C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6232AE3-1DEE-86F4-E126-89AFD88353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3818A73-F447-B929-FB35-23B0EBFD1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6DDF2-3A21-48AF-95A8-00DD8BA59502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74FC797-B614-5892-5536-D12348CF4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0FD6B4E-D11D-9DB1-B8BF-542555C87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71EBA-02DB-46E9-8093-A1DCCA3DD4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6798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EB39DC-0027-787D-8AD3-0FD5DEE14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5D865D5-9E79-2D2A-8E13-599D7130F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6DDF2-3A21-48AF-95A8-00DD8BA59502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265AA0B-98BD-C8EC-B47A-A93073291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768ABB8-B6C4-2379-4453-187B730FF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71EBA-02DB-46E9-8093-A1DCCA3DD4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282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992847A-ACB0-FBE4-DEFF-3D06A6336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6DDF2-3A21-48AF-95A8-00DD8BA59502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671C65E-FD93-F656-13CD-6ED9C9695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50F78DC-0D02-0B1A-D2BB-84F24737B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71EBA-02DB-46E9-8093-A1DCCA3DD4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7082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3C3ACC-0218-3D5F-41AC-B0DF0396D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37DB896-476A-08DB-FDF9-2F0757C27A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9558BCA-45DB-4CB6-58D7-8150BFBF7E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9A219E5-C973-9DA1-5D2C-885E35D17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6DDF2-3A21-48AF-95A8-00DD8BA59502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EC67ED4-0EAA-1BC3-86F3-C22FD8B83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7DCA109-ABFB-A656-5D50-4E500358E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71EBA-02DB-46E9-8093-A1DCCA3DD4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582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DB9921-052A-2F87-6BD2-17879D166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2BC1BCE-60D1-C47B-4249-42FBA113E5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380CF8D-8163-4357-7D4E-43125C9A36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24B30C3-102B-286C-007E-6B2575799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6DDF2-3A21-48AF-95A8-00DD8BA59502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86B1C76-88AA-29E8-000B-87F9AD4FA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A4346E-40BF-08E1-3E4E-4B55DD682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71EBA-02DB-46E9-8093-A1DCCA3DD4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2580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E7A43BA-691D-B2A2-6CEC-F3CE0B0B2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EC628C2-18C4-1069-16E3-FECF31DA41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AC24BEA-32BB-FE40-6F1E-BB5651A9D3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6DDF2-3A21-48AF-95A8-00DD8BA59502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57F626A-4BD0-C3A5-FB05-CD4C6796F9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599E8C9-FDDF-7347-9DA3-BC5C8A2CCA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71EBA-02DB-46E9-8093-A1DCCA3DD44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698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4" name="Connecteur droit 83">
            <a:extLst>
              <a:ext uri="{FF2B5EF4-FFF2-40B4-BE49-F238E27FC236}">
                <a16:creationId xmlns:a16="http://schemas.microsoft.com/office/drawing/2014/main" id="{215A627E-A616-4B35-A822-BCD857D053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516850" y="3168721"/>
            <a:ext cx="0" cy="1491769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 : Coude 6">
            <a:extLst>
              <a:ext uri="{FF2B5EF4-FFF2-40B4-BE49-F238E27FC236}">
                <a16:creationId xmlns:a16="http://schemas.microsoft.com/office/drawing/2014/main" id="{1C54223A-2F2C-4434-A30B-92D8CEE93C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10800000" flipV="1">
            <a:off x="1222489" y="2249089"/>
            <a:ext cx="4826106" cy="187772"/>
          </a:xfrm>
          <a:prstGeom prst="bentConnector2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necteur : Coude 95">
            <a:extLst>
              <a:ext uri="{FF2B5EF4-FFF2-40B4-BE49-F238E27FC236}">
                <a16:creationId xmlns:a16="http://schemas.microsoft.com/office/drawing/2014/main" id="{185DC171-E6CD-4880-8EF4-7E0DB7F6C2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102715" y="2258041"/>
            <a:ext cx="2937555" cy="2064"/>
          </a:xfrm>
          <a:prstGeom prst="bentConnector3">
            <a:avLst>
              <a:gd name="adj1" fmla="val 50000"/>
            </a:avLst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Connecteur droit 200">
            <a:extLst>
              <a:ext uri="{FF2B5EF4-FFF2-40B4-BE49-F238E27FC236}">
                <a16:creationId xmlns:a16="http://schemas.microsoft.com/office/drawing/2014/main" id="{7B2075F3-49F1-4561-B16C-A60D139B4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6089286" y="1794115"/>
            <a:ext cx="1" cy="45720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273FE68B-D6B3-4422-B31A-4154C1A2B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516850" y="3759271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re 3" descr="élément décoratif"/>
          <p:cNvSpPr>
            <a:spLocks noGrp="1"/>
          </p:cNvSpPr>
          <p:nvPr>
            <p:ph type="title"/>
          </p:nvPr>
        </p:nvSpPr>
        <p:spPr>
          <a:xfrm>
            <a:off x="495737" y="308698"/>
            <a:ext cx="5238313" cy="853352"/>
          </a:xfrm>
        </p:spPr>
        <p:txBody>
          <a:bodyPr lIns="91440" rtlCol="0">
            <a:noAutofit/>
          </a:bodyPr>
          <a:lstStyle/>
          <a:p>
            <a:pPr rtl="0"/>
            <a:r>
              <a:rPr lang="fr-FR" sz="2400" dirty="0"/>
              <a:t>SSTIB 1/06/2026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DC2289C-E06D-4F42-9504-C59FC2CB9B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737" y="979487"/>
            <a:ext cx="3581400" cy="503812"/>
          </a:xfrm>
        </p:spPr>
        <p:txBody>
          <a:bodyPr rtlCol="0">
            <a:normAutofit fontScale="62500" lnSpcReduction="20000"/>
          </a:bodyPr>
          <a:lstStyle/>
          <a:p>
            <a:pPr rtl="0"/>
            <a:r>
              <a:rPr lang="fr-FR" dirty="0"/>
              <a:t>Organigramme Hiérarchique  : </a:t>
            </a:r>
          </a:p>
          <a:p>
            <a:pPr rtl="0"/>
            <a:r>
              <a:rPr lang="fr-FR" dirty="0"/>
              <a:t>12 collaborateurs : 10,7 ETP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12543CF-3BD4-40B0-BB18-006DCC4331CA}"/>
              </a:ext>
            </a:extLst>
          </p:cNvPr>
          <p:cNvSpPr/>
          <p:nvPr/>
        </p:nvSpPr>
        <p:spPr>
          <a:xfrm>
            <a:off x="5186172" y="1072397"/>
            <a:ext cx="1828800" cy="769446"/>
          </a:xfrm>
          <a:prstGeom prst="rect">
            <a:avLst/>
          </a:prstGeom>
          <a:solidFill>
            <a:srgbClr val="FFC000"/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dirty="0">
                <a:solidFill>
                  <a:schemeClr val="tx1"/>
                </a:solidFill>
              </a:rPr>
              <a:t>DIRECTEUR                        1 ETP</a:t>
            </a:r>
            <a:endParaRPr lang="fr-FR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F21E8B07-0BC6-4DE6-B1E4-773C5D1F75EB}"/>
              </a:ext>
            </a:extLst>
          </p:cNvPr>
          <p:cNvSpPr/>
          <p:nvPr/>
        </p:nvSpPr>
        <p:spPr>
          <a:xfrm>
            <a:off x="308089" y="2436861"/>
            <a:ext cx="1828800" cy="7315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200" b="1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dirty="0">
                <a:solidFill>
                  <a:schemeClr val="tx1"/>
                </a:solidFill>
              </a:rPr>
              <a:t> 1 ERGONOME - 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dirty="0">
                <a:solidFill>
                  <a:schemeClr val="tx1"/>
                </a:solidFill>
              </a:rPr>
              <a:t>Psychologue du travail 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dirty="0">
                <a:solidFill>
                  <a:schemeClr val="tx1"/>
                </a:solidFill>
              </a:rPr>
              <a:t>  1 ETP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05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F3AE564E-E1AB-422A-9067-1D83448922D2}"/>
              </a:ext>
            </a:extLst>
          </p:cNvPr>
          <p:cNvSpPr/>
          <p:nvPr/>
        </p:nvSpPr>
        <p:spPr>
          <a:xfrm>
            <a:off x="2257494" y="2436861"/>
            <a:ext cx="18288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dirty="0">
                <a:solidFill>
                  <a:schemeClr val="tx1"/>
                </a:solidFill>
              </a:rPr>
              <a:t> 1 ASSISTANTE DE SANTE AU TRAVAIL 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dirty="0">
                <a:solidFill>
                  <a:schemeClr val="tx1"/>
                </a:solidFill>
              </a:rPr>
              <a:t>0,8 ETP IPRP</a:t>
            </a:r>
            <a:endParaRPr lang="fr-FR" sz="10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A84C8281-0D5E-4BF0-AB85-487647294920}"/>
              </a:ext>
            </a:extLst>
          </p:cNvPr>
          <p:cNvSpPr/>
          <p:nvPr/>
        </p:nvSpPr>
        <p:spPr>
          <a:xfrm>
            <a:off x="4206899" y="2436861"/>
            <a:ext cx="1828800" cy="7315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dirty="0">
                <a:solidFill>
                  <a:schemeClr val="tx1"/>
                </a:solidFill>
              </a:rPr>
              <a:t>4 MEDECINS du travail                      3,1 ETP</a:t>
            </a:r>
          </a:p>
        </p:txBody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81AC151D-872D-4D73-AE29-952F653257C0}"/>
              </a:ext>
            </a:extLst>
          </p:cNvPr>
          <p:cNvSpPr/>
          <p:nvPr/>
        </p:nvSpPr>
        <p:spPr>
          <a:xfrm>
            <a:off x="4645621" y="3352587"/>
            <a:ext cx="1371600" cy="7315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dirty="0">
                <a:solidFill>
                  <a:schemeClr val="tx1"/>
                </a:solidFill>
              </a:rPr>
              <a:t>Médecin coordinateur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dirty="0">
                <a:solidFill>
                  <a:schemeClr val="tx1"/>
                </a:solidFill>
              </a:rPr>
              <a:t>0,2 ETP</a:t>
            </a:r>
            <a:endParaRPr lang="fr-FR" sz="105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29118B4F-266C-48F0-8CAF-8BA67DF9A649}"/>
              </a:ext>
            </a:extLst>
          </p:cNvPr>
          <p:cNvSpPr/>
          <p:nvPr/>
        </p:nvSpPr>
        <p:spPr>
          <a:xfrm>
            <a:off x="6156304" y="2436861"/>
            <a:ext cx="1828800" cy="7315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dirty="0">
                <a:solidFill>
                  <a:schemeClr val="tx1"/>
                </a:solidFill>
              </a:rPr>
              <a:t> 3 INFIRMIERS   IST                      2,8 ETP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05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A2C318BC-6BF6-496E-9A8C-13F9CFE491B5}"/>
              </a:ext>
            </a:extLst>
          </p:cNvPr>
          <p:cNvSpPr/>
          <p:nvPr/>
        </p:nvSpPr>
        <p:spPr>
          <a:xfrm>
            <a:off x="8105709" y="2436861"/>
            <a:ext cx="1828800" cy="7315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dirty="0">
                <a:solidFill>
                  <a:schemeClr val="tx1"/>
                </a:solidFill>
              </a:rPr>
              <a:t>1 SECRETAIRE MEDICALE   1 ETP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105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E71B7DD-5DD6-746B-0E69-38163AA5426B}"/>
              </a:ext>
            </a:extLst>
          </p:cNvPr>
          <p:cNvSpPr/>
          <p:nvPr/>
        </p:nvSpPr>
        <p:spPr>
          <a:xfrm>
            <a:off x="4645621" y="4268313"/>
            <a:ext cx="1371600" cy="638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dirty="0">
                <a:solidFill>
                  <a:schemeClr val="tx1"/>
                </a:solidFill>
              </a:rPr>
              <a:t> Médecins 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dirty="0">
                <a:solidFill>
                  <a:schemeClr val="tx1"/>
                </a:solidFill>
              </a:rPr>
              <a:t> 2,9 ETP</a:t>
            </a:r>
            <a:endParaRPr lang="fr-FR" sz="1050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4B0CC1DD-6A22-15AC-1341-9158EEB4F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516850" y="4646639"/>
            <a:ext cx="128771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63967C69-F077-5007-8DDE-AE9D537507D8}"/>
              </a:ext>
            </a:extLst>
          </p:cNvPr>
          <p:cNvSpPr/>
          <p:nvPr/>
        </p:nvSpPr>
        <p:spPr>
          <a:xfrm>
            <a:off x="10079727" y="2431969"/>
            <a:ext cx="1936509" cy="736412"/>
          </a:xfrm>
          <a:prstGeom prst="rect">
            <a:avLst/>
          </a:prstGeom>
          <a:solidFill>
            <a:srgbClr val="FFFFCC"/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dirty="0">
                <a:solidFill>
                  <a:schemeClr val="tx1"/>
                </a:solidFill>
              </a:rPr>
              <a:t>                  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dirty="0">
                <a:solidFill>
                  <a:schemeClr val="tx1"/>
                </a:solidFill>
              </a:rPr>
              <a:t>    1 CHARGEE DE MISSION 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dirty="0">
                <a:solidFill>
                  <a:schemeClr val="tx1"/>
                </a:solidFill>
              </a:rPr>
              <a:t>administrative et qualité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dirty="0">
                <a:solidFill>
                  <a:schemeClr val="tx1"/>
                </a:solidFill>
              </a:rPr>
              <a:t>1 ETP</a:t>
            </a:r>
          </a:p>
        </p:txBody>
      </p:sp>
      <p:cxnSp>
        <p:nvCxnSpPr>
          <p:cNvPr id="6" name="Connecteur : Coude 95">
            <a:extLst>
              <a:ext uri="{FF2B5EF4-FFF2-40B4-BE49-F238E27FC236}">
                <a16:creationId xmlns:a16="http://schemas.microsoft.com/office/drawing/2014/main" id="{2A197FC2-0FA6-ED48-F9B0-A54BE3BDD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032415" y="2255635"/>
            <a:ext cx="1840798" cy="2064"/>
          </a:xfrm>
          <a:prstGeom prst="bentConnector3">
            <a:avLst>
              <a:gd name="adj1" fmla="val 50000"/>
            </a:avLst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78892C97-721A-322A-B028-73FC58C32708}"/>
              </a:ext>
            </a:extLst>
          </p:cNvPr>
          <p:cNvCxnSpPr>
            <a:cxnSpLocks/>
            <a:endCxn id="144" idx="0"/>
          </p:cNvCxnSpPr>
          <p:nvPr/>
        </p:nvCxnSpPr>
        <p:spPr>
          <a:xfrm>
            <a:off x="1222489" y="2255635"/>
            <a:ext cx="0" cy="1812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D35DAB22-5A6C-D276-AF5D-B81B5CB21CBD}"/>
              </a:ext>
            </a:extLst>
          </p:cNvPr>
          <p:cNvCxnSpPr>
            <a:cxnSpLocks/>
          </p:cNvCxnSpPr>
          <p:nvPr/>
        </p:nvCxnSpPr>
        <p:spPr>
          <a:xfrm>
            <a:off x="5204209" y="2249089"/>
            <a:ext cx="0" cy="1812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269CF967-4F31-8DDD-33BF-FB246E7505ED}"/>
              </a:ext>
            </a:extLst>
          </p:cNvPr>
          <p:cNvCxnSpPr>
            <a:cxnSpLocks/>
          </p:cNvCxnSpPr>
          <p:nvPr/>
        </p:nvCxnSpPr>
        <p:spPr>
          <a:xfrm>
            <a:off x="3110282" y="2255635"/>
            <a:ext cx="0" cy="1812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730F087E-E281-171D-A1FF-0D9F03EF557F}"/>
              </a:ext>
            </a:extLst>
          </p:cNvPr>
          <p:cNvCxnSpPr>
            <a:cxnSpLocks/>
          </p:cNvCxnSpPr>
          <p:nvPr/>
        </p:nvCxnSpPr>
        <p:spPr>
          <a:xfrm>
            <a:off x="6900618" y="2255635"/>
            <a:ext cx="0" cy="1812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49D47E06-9A01-9E19-BCAD-FE0B1F9BF365}"/>
              </a:ext>
            </a:extLst>
          </p:cNvPr>
          <p:cNvCxnSpPr>
            <a:cxnSpLocks/>
          </p:cNvCxnSpPr>
          <p:nvPr/>
        </p:nvCxnSpPr>
        <p:spPr>
          <a:xfrm flipH="1">
            <a:off x="9040270" y="2255635"/>
            <a:ext cx="12306" cy="1812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E4C728EF-5291-8A2A-7D18-B16F727AACA9}"/>
              </a:ext>
            </a:extLst>
          </p:cNvPr>
          <p:cNvCxnSpPr>
            <a:cxnSpLocks/>
          </p:cNvCxnSpPr>
          <p:nvPr/>
        </p:nvCxnSpPr>
        <p:spPr>
          <a:xfrm>
            <a:off x="10873213" y="2240511"/>
            <a:ext cx="0" cy="1812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716425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</Words>
  <Application>Microsoft Office PowerPoint</Application>
  <PresentationFormat>Grand écran</PresentationFormat>
  <Paragraphs>22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SSTIB 1/06/2026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SSTIB Lille</dc:creator>
  <cp:lastModifiedBy>SSTIB Lille</cp:lastModifiedBy>
  <cp:revision>1</cp:revision>
  <dcterms:created xsi:type="dcterms:W3CDTF">2026-08-18T05:35:17Z</dcterms:created>
  <dcterms:modified xsi:type="dcterms:W3CDTF">2026-08-18T05:36:05Z</dcterms:modified>
</cp:coreProperties>
</file>